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notesMasterIdLst>
    <p:notesMasterId r:id="rId12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0F0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502920" cy="5143500"/>
          </a:xfrm>
          <a:prstGeom prst="rect">
            <a:avLst/>
          </a:prstGeom>
          <a:solidFill>
            <a:srgbClr val="F59845"/>
          </a:solidFill>
          <a:ln/>
        </p:spPr>
      </p:sp>
      <p:pic>
        <p:nvPicPr>
          <p:cNvPr id="3" name="Image 0" descr="/sessions/gifted-amazing-wright/mnt/simulador-web/assets/MARCA FINAL 2023 AREA DE SEGURIDAD 1 BCO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7315200" y="201168"/>
            <a:ext cx="1463040" cy="45720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77240" y="1371600"/>
            <a:ext cx="64008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6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InQ ROI</a:t>
            </a:r>
            <a:endParaRPr lang="en-US" sz="6400" dirty="0"/>
          </a:p>
        </p:txBody>
      </p:sp>
      <p:sp>
        <p:nvSpPr>
          <p:cNvPr id="5" name="Text 2"/>
          <p:cNvSpPr/>
          <p:nvPr/>
        </p:nvSpPr>
        <p:spPr>
          <a:xfrm>
            <a:off x="777240" y="2560320"/>
            <a:ext cx="685800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2200" dirty="0">
                <a:solidFill>
                  <a:srgbClr val="F598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Cuantificamos el costo.</a:t>
            </a:r>
            <a:endParaRPr lang="en-US" sz="22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2200" dirty="0">
                <a:solidFill>
                  <a:srgbClr val="F598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Demostramos el ROI.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777240" y="3657600"/>
            <a:ext cx="68580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40000"/>
              </a:lnSpc>
              <a:buNone/>
            </a:pPr>
            <a:r>
              <a:rPr lang="en-US" sz="13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Plataforma interna de InQuality para análisis de costos de procesos y cálculo de retorno de automatización.</a:t>
            </a:r>
            <a:endParaRPr lang="en-US" sz="1300" dirty="0"/>
          </a:p>
        </p:txBody>
      </p:sp>
      <p:sp>
        <p:nvSpPr>
          <p:cNvPr id="7" name="Shape 4"/>
          <p:cNvSpPr/>
          <p:nvPr/>
        </p:nvSpPr>
        <p:spPr>
          <a:xfrm>
            <a:off x="0" y="4892040"/>
            <a:ext cx="9144000" cy="246888"/>
          </a:xfrm>
          <a:prstGeom prst="rect">
            <a:avLst/>
          </a:prstGeom>
          <a:solidFill>
            <a:srgbClr val="ED3E8F"/>
          </a:solidFill>
          <a:ln/>
        </p:spPr>
      </p:sp>
      <p:sp>
        <p:nvSpPr>
          <p:cNvPr id="8" name="Text 5"/>
          <p:cNvSpPr/>
          <p:nvPr/>
        </p:nvSpPr>
        <p:spPr>
          <a:xfrm>
            <a:off x="548640" y="4901184"/>
            <a:ext cx="4572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Powered by InQuality</a:t>
            </a:r>
            <a:endParaRPr lang="en-US" sz="85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F0F0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502920" cy="5143500"/>
          </a:xfrm>
          <a:prstGeom prst="rect">
            <a:avLst/>
          </a:prstGeom>
          <a:solidFill>
            <a:srgbClr val="F59845"/>
          </a:solidFill>
          <a:ln/>
        </p:spPr>
      </p:sp>
      <p:sp>
        <p:nvSpPr>
          <p:cNvPr id="3" name="Shape 1"/>
          <p:cNvSpPr/>
          <p:nvPr/>
        </p:nvSpPr>
        <p:spPr>
          <a:xfrm>
            <a:off x="502920" y="4389120"/>
            <a:ext cx="8641080" cy="777240"/>
          </a:xfrm>
          <a:prstGeom prst="rect">
            <a:avLst/>
          </a:prstGeom>
          <a:solidFill>
            <a:srgbClr val="ED3E8F"/>
          </a:solidFill>
          <a:ln/>
        </p:spPr>
      </p:sp>
      <p:pic>
        <p:nvPicPr>
          <p:cNvPr id="4" name="Image 0" descr="/sessions/gifted-amazing-wright/mnt/simulador-web/assets/MARCA FINAL 2023 AREA DE SEGURIDAD 1 BCO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7315200" y="201168"/>
            <a:ext cx="1463040" cy="45720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777240" y="1188720"/>
            <a:ext cx="64008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5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InQ ROI</a:t>
            </a:r>
            <a:endParaRPr lang="en-US" sz="5600" dirty="0"/>
          </a:p>
        </p:txBody>
      </p:sp>
      <p:sp>
        <p:nvSpPr>
          <p:cNvPr id="6" name="Text 3"/>
          <p:cNvSpPr/>
          <p:nvPr/>
        </p:nvSpPr>
        <p:spPr>
          <a:xfrm>
            <a:off x="777240" y="2103120"/>
            <a:ext cx="685800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40000"/>
              </a:lnSpc>
              <a:buNone/>
            </a:pPr>
            <a:r>
              <a:rPr lang="en-US" sz="2000" dirty="0">
                <a:solidFill>
                  <a:srgbClr val="F598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Más datos. Mejores propuestas.</a:t>
            </a:r>
            <a:endParaRPr lang="en-US" sz="2000" dirty="0"/>
          </a:p>
          <a:p>
            <a:pPr indent="0" marL="0">
              <a:lnSpc>
                <a:spcPct val="140000"/>
              </a:lnSpc>
              <a:buNone/>
            </a:pPr>
            <a:r>
              <a:rPr lang="en-US" sz="2000" dirty="0">
                <a:solidFill>
                  <a:srgbClr val="F598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Más contratos.</a:t>
            </a:r>
            <a:endParaRPr lang="en-US" sz="2000" dirty="0"/>
          </a:p>
        </p:txBody>
      </p:sp>
      <p:sp>
        <p:nvSpPr>
          <p:cNvPr id="7" name="Text 4"/>
          <p:cNvSpPr/>
          <p:nvPr/>
        </p:nvSpPr>
        <p:spPr>
          <a:xfrm>
            <a:off x="777240" y="3246120"/>
            <a:ext cx="68580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Una herramienta de InQuality para cuantificar el valor de lo que hacemos.</a:t>
            </a:r>
            <a:endParaRPr lang="en-US" sz="1300" dirty="0"/>
          </a:p>
        </p:txBody>
      </p:sp>
      <p:sp>
        <p:nvSpPr>
          <p:cNvPr id="8" name="Text 5"/>
          <p:cNvSpPr/>
          <p:nvPr/>
        </p:nvSpPr>
        <p:spPr>
          <a:xfrm>
            <a:off x="548640" y="4453128"/>
            <a:ext cx="45720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Powered by InQuality</a:t>
            </a:r>
            <a:endParaRPr lang="en-US" sz="9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4592" cy="5143500"/>
          </a:xfrm>
          <a:prstGeom prst="rect">
            <a:avLst/>
          </a:prstGeom>
          <a:solidFill>
            <a:srgbClr val="F59845"/>
          </a:solidFill>
          <a:ln/>
        </p:spPr>
      </p:sp>
      <p:pic>
        <p:nvPicPr>
          <p:cNvPr id="3" name="Image 0" descr="/sessions/gifted-amazing-wright/mnt/simulador-web/assets/MARCA FINAL 2023 AREA DE SEGURIDAD 1 COLOR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7772400" y="164592"/>
            <a:ext cx="1228954" cy="384048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320040" y="228600"/>
            <a:ext cx="73152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¿Cuánto cuesta realmente un proceso?</a:t>
            </a:r>
            <a:endParaRPr lang="en-US" sz="2800" dirty="0"/>
          </a:p>
        </p:txBody>
      </p:sp>
      <p:sp>
        <p:nvSpPr>
          <p:cNvPr id="5" name="Shape 2"/>
          <p:cNvSpPr/>
          <p:nvPr/>
        </p:nvSpPr>
        <p:spPr>
          <a:xfrm>
            <a:off x="320040" y="1005840"/>
            <a:ext cx="2651760" cy="3200400"/>
          </a:xfrm>
          <a:prstGeom prst="rect">
            <a:avLst/>
          </a:prstGeom>
          <a:solidFill>
            <a:srgbClr val="F5F5F5"/>
          </a:solidFill>
          <a:ln/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6" name="Shape 3"/>
          <p:cNvSpPr/>
          <p:nvPr/>
        </p:nvSpPr>
        <p:spPr>
          <a:xfrm>
            <a:off x="320040" y="1005840"/>
            <a:ext cx="2651760" cy="960120"/>
          </a:xfrm>
          <a:prstGeom prst="rect">
            <a:avLst/>
          </a:prstGeom>
          <a:solidFill>
            <a:srgbClr val="F59845"/>
          </a:solidFill>
          <a:ln/>
        </p:spPr>
      </p:sp>
      <p:sp>
        <p:nvSpPr>
          <p:cNvPr id="7" name="Text 4"/>
          <p:cNvSpPr/>
          <p:nvPr/>
        </p:nvSpPr>
        <p:spPr>
          <a:xfrm>
            <a:off x="320040" y="1005840"/>
            <a:ext cx="2651760" cy="9601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?</a:t>
            </a:r>
            <a:endParaRPr lang="en-US" sz="3600" dirty="0"/>
          </a:p>
        </p:txBody>
      </p:sp>
      <p:sp>
        <p:nvSpPr>
          <p:cNvPr id="8" name="Text 5"/>
          <p:cNvSpPr/>
          <p:nvPr/>
        </p:nvSpPr>
        <p:spPr>
          <a:xfrm>
            <a:off x="411480" y="2084832"/>
            <a:ext cx="24688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Sin datos</a:t>
            </a:r>
            <a:endParaRPr lang="en-US" sz="1600" dirty="0"/>
          </a:p>
        </p:txBody>
      </p:sp>
      <p:sp>
        <p:nvSpPr>
          <p:cNvPr id="9" name="Text 6"/>
          <p:cNvSpPr/>
          <p:nvPr/>
        </p:nvSpPr>
        <p:spPr>
          <a:xfrm>
            <a:off x="457200" y="2560320"/>
            <a:ext cx="2377440" cy="1508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40000"/>
              </a:lnSpc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 costo del proceso existe pero nadie lo ha medido. Se estima a ojo o no se estima.</a:t>
            </a:r>
            <a:endParaRPr lang="en-US" sz="1200" dirty="0"/>
          </a:p>
        </p:txBody>
      </p:sp>
      <p:sp>
        <p:nvSpPr>
          <p:cNvPr id="10" name="Shape 7"/>
          <p:cNvSpPr/>
          <p:nvPr/>
        </p:nvSpPr>
        <p:spPr>
          <a:xfrm>
            <a:off x="3246120" y="1005840"/>
            <a:ext cx="2651760" cy="3200400"/>
          </a:xfrm>
          <a:prstGeom prst="rect">
            <a:avLst/>
          </a:prstGeom>
          <a:solidFill>
            <a:srgbClr val="F5F5F5"/>
          </a:solidFill>
          <a:ln/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11" name="Shape 8"/>
          <p:cNvSpPr/>
          <p:nvPr/>
        </p:nvSpPr>
        <p:spPr>
          <a:xfrm>
            <a:off x="3246120" y="1005840"/>
            <a:ext cx="2651760" cy="960120"/>
          </a:xfrm>
          <a:prstGeom prst="rect">
            <a:avLst/>
          </a:prstGeom>
          <a:solidFill>
            <a:srgbClr val="F59E0B"/>
          </a:solidFill>
          <a:ln/>
        </p:spPr>
      </p:sp>
      <p:sp>
        <p:nvSpPr>
          <p:cNvPr id="12" name="Text 9"/>
          <p:cNvSpPr/>
          <p:nvPr/>
        </p:nvSpPr>
        <p:spPr>
          <a:xfrm>
            <a:off x="3246120" y="1005840"/>
            <a:ext cx="2651760" cy="9601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endParaRPr lang="en-US" sz="3600" dirty="0"/>
          </a:p>
        </p:txBody>
      </p:sp>
      <p:sp>
        <p:nvSpPr>
          <p:cNvPr id="13" name="Text 10"/>
          <p:cNvSpPr/>
          <p:nvPr/>
        </p:nvSpPr>
        <p:spPr>
          <a:xfrm>
            <a:off x="3337560" y="2084832"/>
            <a:ext cx="24688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Sin método</a:t>
            </a:r>
            <a:endParaRPr lang="en-US" sz="1600" dirty="0"/>
          </a:p>
        </p:txBody>
      </p:sp>
      <p:sp>
        <p:nvSpPr>
          <p:cNvPr id="14" name="Text 11"/>
          <p:cNvSpPr/>
          <p:nvPr/>
        </p:nvSpPr>
        <p:spPr>
          <a:xfrm>
            <a:off x="3383280" y="2560320"/>
            <a:ext cx="2377440" cy="1508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40000"/>
              </a:lnSpc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Cuando se intenta medir, no hay un proceso repetible. Cada análisis empieza de cero.</a:t>
            </a:r>
            <a:endParaRPr lang="en-US" sz="1200" dirty="0"/>
          </a:p>
        </p:txBody>
      </p:sp>
      <p:sp>
        <p:nvSpPr>
          <p:cNvPr id="15" name="Shape 12"/>
          <p:cNvSpPr/>
          <p:nvPr/>
        </p:nvSpPr>
        <p:spPr>
          <a:xfrm>
            <a:off x="6172200" y="1005840"/>
            <a:ext cx="2651760" cy="3200400"/>
          </a:xfrm>
          <a:prstGeom prst="rect">
            <a:avLst/>
          </a:prstGeom>
          <a:solidFill>
            <a:srgbClr val="F5F5F5"/>
          </a:solidFill>
          <a:ln/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16" name="Shape 13"/>
          <p:cNvSpPr/>
          <p:nvPr/>
        </p:nvSpPr>
        <p:spPr>
          <a:xfrm>
            <a:off x="6172200" y="1005840"/>
            <a:ext cx="2651760" cy="960120"/>
          </a:xfrm>
          <a:prstGeom prst="rect">
            <a:avLst/>
          </a:prstGeom>
          <a:solidFill>
            <a:srgbClr val="ED3E8F"/>
          </a:solidFill>
          <a:ln/>
        </p:spPr>
      </p:sp>
      <p:sp>
        <p:nvSpPr>
          <p:cNvPr id="17" name="Text 14"/>
          <p:cNvSpPr/>
          <p:nvPr/>
        </p:nvSpPr>
        <p:spPr>
          <a:xfrm>
            <a:off x="6172200" y="1005840"/>
            <a:ext cx="2651760" cy="9601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%</a:t>
            </a:r>
            <a:endParaRPr lang="en-US" sz="3600" dirty="0"/>
          </a:p>
        </p:txBody>
      </p:sp>
      <p:sp>
        <p:nvSpPr>
          <p:cNvPr id="18" name="Text 15"/>
          <p:cNvSpPr/>
          <p:nvPr/>
        </p:nvSpPr>
        <p:spPr>
          <a:xfrm>
            <a:off x="6263640" y="2084832"/>
            <a:ext cx="24688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Sin ROI</a:t>
            </a:r>
            <a:endParaRPr lang="en-US" sz="1600" dirty="0"/>
          </a:p>
        </p:txBody>
      </p:sp>
      <p:sp>
        <p:nvSpPr>
          <p:cNvPr id="19" name="Text 16"/>
          <p:cNvSpPr/>
          <p:nvPr/>
        </p:nvSpPr>
        <p:spPr>
          <a:xfrm>
            <a:off x="6309360" y="2560320"/>
            <a:ext cx="2377440" cy="1508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40000"/>
              </a:lnSpc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Las propuestas de automatización se presentan sin un número de recupero de inversión que las respalde.</a:t>
            </a:r>
            <a:endParaRPr lang="en-US" sz="1200" dirty="0"/>
          </a:p>
        </p:txBody>
      </p:sp>
      <p:sp>
        <p:nvSpPr>
          <p:cNvPr id="20" name="Text 17"/>
          <p:cNvSpPr/>
          <p:nvPr/>
        </p:nvSpPr>
        <p:spPr>
          <a:xfrm>
            <a:off x="228600" y="4892040"/>
            <a:ext cx="457200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Powered by InQuality</a:t>
            </a:r>
            <a:endParaRPr lang="en-US" sz="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A1A1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sessions/gifted-amazing-wright/mnt/simulador-web/assets/MARCA FINAL 2023 AREA DE SEGURIDAD 1 BCO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7772400" y="164592"/>
            <a:ext cx="1228954" cy="384048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57200" y="228600"/>
            <a:ext cx="68580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 solución: InQ ROI</a:t>
            </a:r>
            <a:endParaRPr lang="en-US" sz="2800" dirty="0"/>
          </a:p>
        </p:txBody>
      </p:sp>
      <p:sp>
        <p:nvSpPr>
          <p:cNvPr id="4" name="Text 1"/>
          <p:cNvSpPr/>
          <p:nvPr/>
        </p:nvSpPr>
        <p:spPr>
          <a:xfrm>
            <a:off x="457200" y="822960"/>
            <a:ext cx="6858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 flujo de trabajo repetible en 5 pasos para cualquier proceso BPMN.</a:t>
            </a:r>
            <a:endParaRPr lang="en-US" sz="1400" dirty="0"/>
          </a:p>
        </p:txBody>
      </p:sp>
      <p:sp>
        <p:nvSpPr>
          <p:cNvPr id="5" name="Shape 2"/>
          <p:cNvSpPr/>
          <p:nvPr/>
        </p:nvSpPr>
        <p:spPr>
          <a:xfrm>
            <a:off x="822960" y="1417320"/>
            <a:ext cx="685800" cy="685800"/>
          </a:xfrm>
          <a:prstGeom prst="oval">
            <a:avLst/>
          </a:prstGeom>
          <a:solidFill>
            <a:srgbClr val="F59845"/>
          </a:solidFill>
          <a:ln/>
        </p:spPr>
      </p:sp>
      <p:sp>
        <p:nvSpPr>
          <p:cNvPr id="6" name="Text 3"/>
          <p:cNvSpPr/>
          <p:nvPr/>
        </p:nvSpPr>
        <p:spPr>
          <a:xfrm>
            <a:off x="822960" y="1417320"/>
            <a:ext cx="68580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2200" dirty="0"/>
          </a:p>
        </p:txBody>
      </p:sp>
      <p:sp>
        <p:nvSpPr>
          <p:cNvPr id="7" name="Shape 4"/>
          <p:cNvSpPr/>
          <p:nvPr/>
        </p:nvSpPr>
        <p:spPr>
          <a:xfrm>
            <a:off x="1554480" y="1709928"/>
            <a:ext cx="475488" cy="73152"/>
          </a:xfrm>
          <a:prstGeom prst="rect">
            <a:avLst/>
          </a:prstGeom>
          <a:solidFill>
            <a:srgbClr val="555555"/>
          </a:solidFill>
          <a:ln/>
        </p:spPr>
      </p:sp>
      <p:sp>
        <p:nvSpPr>
          <p:cNvPr id="8" name="Text 5"/>
          <p:cNvSpPr/>
          <p:nvPr/>
        </p:nvSpPr>
        <p:spPr>
          <a:xfrm>
            <a:off x="411480" y="2240280"/>
            <a:ext cx="1554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Importar BPMN</a:t>
            </a:r>
            <a:endParaRPr lang="en-US" sz="1150" dirty="0"/>
          </a:p>
        </p:txBody>
      </p:sp>
      <p:sp>
        <p:nvSpPr>
          <p:cNvPr id="9" name="Text 6"/>
          <p:cNvSpPr/>
          <p:nvPr/>
        </p:nvSpPr>
        <p:spPr>
          <a:xfrm>
            <a:off x="411480" y="2651760"/>
            <a:ext cx="155448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30000"/>
              </a:lnSpc>
              <a:buNone/>
            </a:pPr>
            <a:r>
              <a:rPr lang="en-US" sz="10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Subir el archivo .bpmn del proceso</a:t>
            </a:r>
            <a:endParaRPr lang="en-US" sz="1000" dirty="0"/>
          </a:p>
        </p:txBody>
      </p:sp>
      <p:sp>
        <p:nvSpPr>
          <p:cNvPr id="10" name="Shape 7"/>
          <p:cNvSpPr/>
          <p:nvPr/>
        </p:nvSpPr>
        <p:spPr>
          <a:xfrm>
            <a:off x="2523744" y="1417320"/>
            <a:ext cx="685800" cy="685800"/>
          </a:xfrm>
          <a:prstGeom prst="oval">
            <a:avLst/>
          </a:prstGeom>
          <a:solidFill>
            <a:srgbClr val="F59845"/>
          </a:solidFill>
          <a:ln/>
        </p:spPr>
      </p:sp>
      <p:sp>
        <p:nvSpPr>
          <p:cNvPr id="11" name="Text 8"/>
          <p:cNvSpPr/>
          <p:nvPr/>
        </p:nvSpPr>
        <p:spPr>
          <a:xfrm>
            <a:off x="2523744" y="1417320"/>
            <a:ext cx="68580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2200" dirty="0"/>
          </a:p>
        </p:txBody>
      </p:sp>
      <p:sp>
        <p:nvSpPr>
          <p:cNvPr id="12" name="Shape 9"/>
          <p:cNvSpPr/>
          <p:nvPr/>
        </p:nvSpPr>
        <p:spPr>
          <a:xfrm>
            <a:off x="3255264" y="1709928"/>
            <a:ext cx="475488" cy="73152"/>
          </a:xfrm>
          <a:prstGeom prst="rect">
            <a:avLst/>
          </a:prstGeom>
          <a:solidFill>
            <a:srgbClr val="555555"/>
          </a:solidFill>
          <a:ln/>
        </p:spPr>
      </p:sp>
      <p:sp>
        <p:nvSpPr>
          <p:cNvPr id="13" name="Text 10"/>
          <p:cNvSpPr/>
          <p:nvPr/>
        </p:nvSpPr>
        <p:spPr>
          <a:xfrm>
            <a:off x="2112264" y="2240280"/>
            <a:ext cx="1554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Configurar proceso</a:t>
            </a:r>
            <a:endParaRPr lang="en-US" sz="1150" dirty="0"/>
          </a:p>
        </p:txBody>
      </p:sp>
      <p:sp>
        <p:nvSpPr>
          <p:cNvPr id="14" name="Text 11"/>
          <p:cNvSpPr/>
          <p:nvPr/>
        </p:nvSpPr>
        <p:spPr>
          <a:xfrm>
            <a:off x="2112264" y="2651760"/>
            <a:ext cx="155448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30000"/>
              </a:lnSpc>
              <a:buNone/>
            </a:pPr>
            <a:r>
              <a:rPr lang="en-US" sz="10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Nombre, cliente, frecuencia, moneda</a:t>
            </a:r>
            <a:endParaRPr lang="en-US" sz="1000" dirty="0"/>
          </a:p>
        </p:txBody>
      </p:sp>
      <p:sp>
        <p:nvSpPr>
          <p:cNvPr id="15" name="Shape 12"/>
          <p:cNvSpPr/>
          <p:nvPr/>
        </p:nvSpPr>
        <p:spPr>
          <a:xfrm>
            <a:off x="4224528" y="1417320"/>
            <a:ext cx="685800" cy="685800"/>
          </a:xfrm>
          <a:prstGeom prst="oval">
            <a:avLst/>
          </a:prstGeom>
          <a:solidFill>
            <a:srgbClr val="F59845"/>
          </a:solidFill>
          <a:ln/>
        </p:spPr>
      </p:sp>
      <p:sp>
        <p:nvSpPr>
          <p:cNvPr id="16" name="Text 13"/>
          <p:cNvSpPr/>
          <p:nvPr/>
        </p:nvSpPr>
        <p:spPr>
          <a:xfrm>
            <a:off x="4224528" y="1417320"/>
            <a:ext cx="68580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2200" dirty="0"/>
          </a:p>
        </p:txBody>
      </p:sp>
      <p:sp>
        <p:nvSpPr>
          <p:cNvPr id="17" name="Shape 14"/>
          <p:cNvSpPr/>
          <p:nvPr/>
        </p:nvSpPr>
        <p:spPr>
          <a:xfrm>
            <a:off x="4956048" y="1709928"/>
            <a:ext cx="475488" cy="73152"/>
          </a:xfrm>
          <a:prstGeom prst="rect">
            <a:avLst/>
          </a:prstGeom>
          <a:solidFill>
            <a:srgbClr val="555555"/>
          </a:solidFill>
          <a:ln/>
        </p:spPr>
      </p:sp>
      <p:sp>
        <p:nvSpPr>
          <p:cNvPr id="18" name="Text 15"/>
          <p:cNvSpPr/>
          <p:nvPr/>
        </p:nvSpPr>
        <p:spPr>
          <a:xfrm>
            <a:off x="3813048" y="2240280"/>
            <a:ext cx="1554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Definir recursos</a:t>
            </a:r>
            <a:endParaRPr lang="en-US" sz="1150" dirty="0"/>
          </a:p>
        </p:txBody>
      </p:sp>
      <p:sp>
        <p:nvSpPr>
          <p:cNvPr id="19" name="Text 16"/>
          <p:cNvSpPr/>
          <p:nvPr/>
        </p:nvSpPr>
        <p:spPr>
          <a:xfrm>
            <a:off x="3813048" y="2651760"/>
            <a:ext cx="155448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30000"/>
              </a:lnSpc>
              <a:buNone/>
            </a:pPr>
            <a:r>
              <a:rPr lang="en-US" sz="10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Roles, sistemas, costos por hora</a:t>
            </a:r>
            <a:endParaRPr lang="en-US" sz="1000" dirty="0"/>
          </a:p>
        </p:txBody>
      </p:sp>
      <p:sp>
        <p:nvSpPr>
          <p:cNvPr id="20" name="Shape 17"/>
          <p:cNvSpPr/>
          <p:nvPr/>
        </p:nvSpPr>
        <p:spPr>
          <a:xfrm>
            <a:off x="5925312" y="1417320"/>
            <a:ext cx="685800" cy="685800"/>
          </a:xfrm>
          <a:prstGeom prst="oval">
            <a:avLst/>
          </a:prstGeom>
          <a:solidFill>
            <a:srgbClr val="F59845"/>
          </a:solidFill>
          <a:ln/>
        </p:spPr>
      </p:sp>
      <p:sp>
        <p:nvSpPr>
          <p:cNvPr id="21" name="Text 18"/>
          <p:cNvSpPr/>
          <p:nvPr/>
        </p:nvSpPr>
        <p:spPr>
          <a:xfrm>
            <a:off x="5925312" y="1417320"/>
            <a:ext cx="68580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2200" dirty="0"/>
          </a:p>
        </p:txBody>
      </p:sp>
      <p:sp>
        <p:nvSpPr>
          <p:cNvPr id="22" name="Shape 19"/>
          <p:cNvSpPr/>
          <p:nvPr/>
        </p:nvSpPr>
        <p:spPr>
          <a:xfrm>
            <a:off x="6656832" y="1709928"/>
            <a:ext cx="475488" cy="73152"/>
          </a:xfrm>
          <a:prstGeom prst="rect">
            <a:avLst/>
          </a:prstGeom>
          <a:solidFill>
            <a:srgbClr val="555555"/>
          </a:solidFill>
          <a:ln/>
        </p:spPr>
      </p:sp>
      <p:sp>
        <p:nvSpPr>
          <p:cNvPr id="23" name="Text 20"/>
          <p:cNvSpPr/>
          <p:nvPr/>
        </p:nvSpPr>
        <p:spPr>
          <a:xfrm>
            <a:off x="5513832" y="2240280"/>
            <a:ext cx="1554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Asignar actividades</a:t>
            </a:r>
            <a:endParaRPr lang="en-US" sz="1150" dirty="0"/>
          </a:p>
        </p:txBody>
      </p:sp>
      <p:sp>
        <p:nvSpPr>
          <p:cNvPr id="24" name="Text 21"/>
          <p:cNvSpPr/>
          <p:nvPr/>
        </p:nvSpPr>
        <p:spPr>
          <a:xfrm>
            <a:off x="5513832" y="2651760"/>
            <a:ext cx="155448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30000"/>
              </a:lnSpc>
              <a:buNone/>
            </a:pPr>
            <a:r>
              <a:rPr lang="en-US" sz="10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Tiempo, recursos, probabilidades</a:t>
            </a:r>
            <a:endParaRPr lang="en-US" sz="1000" dirty="0"/>
          </a:p>
        </p:txBody>
      </p:sp>
      <p:sp>
        <p:nvSpPr>
          <p:cNvPr id="25" name="Shape 22"/>
          <p:cNvSpPr/>
          <p:nvPr/>
        </p:nvSpPr>
        <p:spPr>
          <a:xfrm>
            <a:off x="7626096" y="1417320"/>
            <a:ext cx="685800" cy="685800"/>
          </a:xfrm>
          <a:prstGeom prst="oval">
            <a:avLst/>
          </a:prstGeom>
          <a:solidFill>
            <a:srgbClr val="F59845"/>
          </a:solidFill>
          <a:ln/>
        </p:spPr>
      </p:sp>
      <p:sp>
        <p:nvSpPr>
          <p:cNvPr id="26" name="Text 23"/>
          <p:cNvSpPr/>
          <p:nvPr/>
        </p:nvSpPr>
        <p:spPr>
          <a:xfrm>
            <a:off x="7626096" y="1417320"/>
            <a:ext cx="68580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2200" dirty="0"/>
          </a:p>
        </p:txBody>
      </p:sp>
      <p:sp>
        <p:nvSpPr>
          <p:cNvPr id="27" name="Text 24"/>
          <p:cNvSpPr/>
          <p:nvPr/>
        </p:nvSpPr>
        <p:spPr>
          <a:xfrm>
            <a:off x="7214616" y="2240280"/>
            <a:ext cx="1554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Simular y reportar</a:t>
            </a:r>
            <a:endParaRPr lang="en-US" sz="1150" dirty="0"/>
          </a:p>
        </p:txBody>
      </p:sp>
      <p:sp>
        <p:nvSpPr>
          <p:cNvPr id="28" name="Text 25"/>
          <p:cNvSpPr/>
          <p:nvPr/>
        </p:nvSpPr>
        <p:spPr>
          <a:xfrm>
            <a:off x="7214616" y="2651760"/>
            <a:ext cx="155448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30000"/>
              </a:lnSpc>
              <a:buNone/>
            </a:pPr>
            <a:r>
              <a:rPr lang="en-US" sz="10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Reporte web + PDF exportable</a:t>
            </a:r>
            <a:endParaRPr lang="en-US" sz="1000" dirty="0"/>
          </a:p>
        </p:txBody>
      </p:sp>
      <p:sp>
        <p:nvSpPr>
          <p:cNvPr id="29" name="Shape 26"/>
          <p:cNvSpPr/>
          <p:nvPr/>
        </p:nvSpPr>
        <p:spPr>
          <a:xfrm>
            <a:off x="0" y="4892040"/>
            <a:ext cx="9144000" cy="246888"/>
          </a:xfrm>
          <a:prstGeom prst="rect">
            <a:avLst/>
          </a:prstGeom>
          <a:solidFill>
            <a:srgbClr val="ED3E8F"/>
          </a:solidFill>
          <a:ln/>
        </p:spPr>
      </p:sp>
      <p:sp>
        <p:nvSpPr>
          <p:cNvPr id="30" name="Text 27"/>
          <p:cNvSpPr/>
          <p:nvPr/>
        </p:nvSpPr>
        <p:spPr>
          <a:xfrm>
            <a:off x="365760" y="4901184"/>
            <a:ext cx="4572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Powered by InQuality</a:t>
            </a:r>
            <a:endParaRPr lang="en-US" sz="8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4592" cy="5143500"/>
          </a:xfrm>
          <a:prstGeom prst="rect">
            <a:avLst/>
          </a:prstGeom>
          <a:solidFill>
            <a:srgbClr val="F59845"/>
          </a:solidFill>
          <a:ln/>
        </p:spPr>
      </p:sp>
      <p:pic>
        <p:nvPicPr>
          <p:cNvPr id="3" name="Image 0" descr="/sessions/gifted-amazing-wright/mnt/simulador-web/assets/MARCA FINAL 2023 AREA DE SEGURIDAD 1 COLOR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7772400" y="164592"/>
            <a:ext cx="1228954" cy="384048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320040" y="228600"/>
            <a:ext cx="73152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Cómo funciona — diagrama conceptual</a:t>
            </a:r>
            <a:endParaRPr lang="en-US" sz="2400" dirty="0"/>
          </a:p>
        </p:txBody>
      </p:sp>
      <p:sp>
        <p:nvSpPr>
          <p:cNvPr id="5" name="Text 2"/>
          <p:cNvSpPr/>
          <p:nvPr/>
        </p:nvSpPr>
        <p:spPr>
          <a:xfrm>
            <a:off x="320040" y="868680"/>
            <a:ext cx="1645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spc="200" kern="0" dirty="0">
                <a:solidFill>
                  <a:srgbClr val="F598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ENTRADA</a:t>
            </a:r>
            <a:endParaRPr lang="en-US" sz="900" dirty="0"/>
          </a:p>
        </p:txBody>
      </p:sp>
      <p:sp>
        <p:nvSpPr>
          <p:cNvPr id="6" name="Shape 3"/>
          <p:cNvSpPr/>
          <p:nvPr/>
        </p:nvSpPr>
        <p:spPr>
          <a:xfrm>
            <a:off x="320040" y="1188720"/>
            <a:ext cx="1828800" cy="777240"/>
          </a:xfrm>
          <a:prstGeom prst="rect">
            <a:avLst/>
          </a:prstGeom>
          <a:solidFill>
            <a:srgbClr val="FFF3E0"/>
          </a:solidFill>
          <a:ln/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7" name="Shape 4"/>
          <p:cNvSpPr/>
          <p:nvPr/>
        </p:nvSpPr>
        <p:spPr>
          <a:xfrm>
            <a:off x="320040" y="1188720"/>
            <a:ext cx="1828800" cy="54864"/>
          </a:xfrm>
          <a:prstGeom prst="rect">
            <a:avLst/>
          </a:prstGeom>
          <a:solidFill>
            <a:srgbClr val="F59845"/>
          </a:solidFill>
          <a:ln/>
        </p:spPr>
      </p:sp>
      <p:sp>
        <p:nvSpPr>
          <p:cNvPr id="8" name="Text 5"/>
          <p:cNvSpPr/>
          <p:nvPr/>
        </p:nvSpPr>
        <p:spPr>
          <a:xfrm>
            <a:off x="320040" y="1261872"/>
            <a:ext cx="1828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Archivo BPMN</a:t>
            </a:r>
            <a:endParaRPr lang="en-US" sz="1200" dirty="0"/>
          </a:p>
        </p:txBody>
      </p:sp>
      <p:sp>
        <p:nvSpPr>
          <p:cNvPr id="9" name="Text 6"/>
          <p:cNvSpPr/>
          <p:nvPr/>
        </p:nvSpPr>
        <p:spPr>
          <a:xfrm>
            <a:off x="320040" y="1554480"/>
            <a:ext cx="1828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.bpmn 2.0</a:t>
            </a:r>
            <a:endParaRPr lang="en-US" sz="1000" dirty="0"/>
          </a:p>
        </p:txBody>
      </p:sp>
      <p:sp>
        <p:nvSpPr>
          <p:cNvPr id="10" name="Shape 7"/>
          <p:cNvSpPr/>
          <p:nvPr/>
        </p:nvSpPr>
        <p:spPr>
          <a:xfrm>
            <a:off x="320040" y="2148840"/>
            <a:ext cx="1828800" cy="777240"/>
          </a:xfrm>
          <a:prstGeom prst="rect">
            <a:avLst/>
          </a:prstGeom>
          <a:solidFill>
            <a:srgbClr val="FFF3E0"/>
          </a:solidFill>
          <a:ln/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11" name="Shape 8"/>
          <p:cNvSpPr/>
          <p:nvPr/>
        </p:nvSpPr>
        <p:spPr>
          <a:xfrm>
            <a:off x="320040" y="2148840"/>
            <a:ext cx="1828800" cy="54864"/>
          </a:xfrm>
          <a:prstGeom prst="rect">
            <a:avLst/>
          </a:prstGeom>
          <a:solidFill>
            <a:srgbClr val="F59845"/>
          </a:solidFill>
          <a:ln/>
        </p:spPr>
      </p:sp>
      <p:sp>
        <p:nvSpPr>
          <p:cNvPr id="12" name="Text 9"/>
          <p:cNvSpPr/>
          <p:nvPr/>
        </p:nvSpPr>
        <p:spPr>
          <a:xfrm>
            <a:off x="320040" y="2221992"/>
            <a:ext cx="1828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Datos de proceso</a:t>
            </a:r>
            <a:endParaRPr lang="en-US" sz="1200" dirty="0"/>
          </a:p>
        </p:txBody>
      </p:sp>
      <p:sp>
        <p:nvSpPr>
          <p:cNvPr id="13" name="Text 10"/>
          <p:cNvSpPr/>
          <p:nvPr/>
        </p:nvSpPr>
        <p:spPr>
          <a:xfrm>
            <a:off x="320040" y="2514600"/>
            <a:ext cx="1828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Costos, tiempos, recursos</a:t>
            </a:r>
            <a:endParaRPr lang="en-US" sz="1000" dirty="0"/>
          </a:p>
        </p:txBody>
      </p:sp>
      <p:sp>
        <p:nvSpPr>
          <p:cNvPr id="14" name="Shape 11"/>
          <p:cNvSpPr/>
          <p:nvPr/>
        </p:nvSpPr>
        <p:spPr>
          <a:xfrm>
            <a:off x="2212848" y="1801368"/>
            <a:ext cx="502920" cy="64008"/>
          </a:xfrm>
          <a:prstGeom prst="rect">
            <a:avLst/>
          </a:prstGeom>
          <a:solidFill>
            <a:srgbClr val="F59845"/>
          </a:solidFill>
          <a:ln/>
        </p:spPr>
      </p:sp>
      <p:sp>
        <p:nvSpPr>
          <p:cNvPr id="15" name="Shape 12"/>
          <p:cNvSpPr/>
          <p:nvPr/>
        </p:nvSpPr>
        <p:spPr>
          <a:xfrm>
            <a:off x="2212848" y="2450592"/>
            <a:ext cx="502920" cy="64008"/>
          </a:xfrm>
          <a:prstGeom prst="rect">
            <a:avLst/>
          </a:prstGeom>
          <a:solidFill>
            <a:srgbClr val="CCCCCC"/>
          </a:solidFill>
          <a:ln/>
        </p:spPr>
      </p:sp>
      <p:sp>
        <p:nvSpPr>
          <p:cNvPr id="16" name="Shape 13"/>
          <p:cNvSpPr/>
          <p:nvPr/>
        </p:nvSpPr>
        <p:spPr>
          <a:xfrm>
            <a:off x="2212848" y="1801368"/>
            <a:ext cx="64008" cy="713232"/>
          </a:xfrm>
          <a:prstGeom prst="rect">
            <a:avLst/>
          </a:prstGeom>
          <a:solidFill>
            <a:srgbClr val="F59845"/>
          </a:solidFill>
          <a:ln/>
        </p:spPr>
      </p:sp>
      <p:sp>
        <p:nvSpPr>
          <p:cNvPr id="17" name="Text 14"/>
          <p:cNvSpPr/>
          <p:nvPr/>
        </p:nvSpPr>
        <p:spPr>
          <a:xfrm>
            <a:off x="2834640" y="868680"/>
            <a:ext cx="20116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spc="200" kern="0" dirty="0">
                <a:solidFill>
                  <a:srgbClr val="ED3E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MOTOR</a:t>
            </a:r>
            <a:endParaRPr lang="en-US" sz="900" dirty="0"/>
          </a:p>
        </p:txBody>
      </p:sp>
      <p:sp>
        <p:nvSpPr>
          <p:cNvPr id="18" name="Shape 15"/>
          <p:cNvSpPr/>
          <p:nvPr/>
        </p:nvSpPr>
        <p:spPr>
          <a:xfrm>
            <a:off x="2834640" y="1188720"/>
            <a:ext cx="3383280" cy="1737360"/>
          </a:xfrm>
          <a:prstGeom prst="rect">
            <a:avLst/>
          </a:prstGeom>
          <a:solidFill>
            <a:srgbClr val="FDF2F8"/>
          </a:solidFill>
          <a:ln/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19" name="Shape 16"/>
          <p:cNvSpPr/>
          <p:nvPr/>
        </p:nvSpPr>
        <p:spPr>
          <a:xfrm>
            <a:off x="2834640" y="1188720"/>
            <a:ext cx="3383280" cy="64008"/>
          </a:xfrm>
          <a:prstGeom prst="rect">
            <a:avLst/>
          </a:prstGeom>
          <a:solidFill>
            <a:srgbClr val="ED3E8F"/>
          </a:solidFill>
          <a:ln/>
        </p:spPr>
      </p:sp>
      <p:sp>
        <p:nvSpPr>
          <p:cNvPr id="20" name="Text 17"/>
          <p:cNvSpPr/>
          <p:nvPr/>
        </p:nvSpPr>
        <p:spPr>
          <a:xfrm>
            <a:off x="2880360" y="1280160"/>
            <a:ext cx="32918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Motor de Simulación</a:t>
            </a:r>
            <a:endParaRPr lang="en-US" sz="1300" dirty="0"/>
          </a:p>
        </p:txBody>
      </p:sp>
      <p:sp>
        <p:nvSpPr>
          <p:cNvPr id="21" name="Text 18"/>
          <p:cNvSpPr/>
          <p:nvPr/>
        </p:nvSpPr>
        <p:spPr>
          <a:xfrm>
            <a:off x="2926080" y="1691640"/>
            <a:ext cx="3200400" cy="1143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lnSpc>
                <a:spcPct val="135000"/>
              </a:lnSpc>
              <a:buSzPct val="100000"/>
              <a:buChar char="•"/>
            </a:pPr>
            <a:r>
              <a:rPr lang="en-US" sz="10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Recorre el grafo BPMN</a:t>
            </a:r>
            <a:endParaRPr lang="en-US" sz="1050" dirty="0"/>
          </a:p>
          <a:p>
            <a:pPr marL="342900" indent="-342900">
              <a:lnSpc>
                <a:spcPct val="135000"/>
              </a:lnSpc>
              <a:buSzPct val="100000"/>
              <a:buChar char="•"/>
            </a:pPr>
            <a:r>
              <a:rPr lang="en-US" sz="10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Aplica probabilidades de gateways</a:t>
            </a:r>
            <a:endParaRPr lang="en-US" sz="1050" dirty="0"/>
          </a:p>
          <a:p>
            <a:pPr marL="342900" indent="-342900">
              <a:lnSpc>
                <a:spcPct val="135000"/>
              </a:lnSpc>
              <a:buSzPct val="100000"/>
              <a:buChar char="•"/>
            </a:pPr>
            <a:r>
              <a:rPr lang="en-US" sz="10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Calcula costo × actividad (AS-IS y TO-BE)</a:t>
            </a:r>
            <a:endParaRPr lang="en-US" sz="1050" dirty="0"/>
          </a:p>
          <a:p>
            <a:pPr marL="342900" indent="-342900">
              <a:lnSpc>
                <a:spcPct val="135000"/>
              </a:lnSpc>
              <a:buSzPct val="100000"/>
              <a:buChar char="•"/>
            </a:pPr>
            <a:r>
              <a:rPr lang="en-US" sz="10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Agrega: costo total · ahorro · ROI</a:t>
            </a:r>
            <a:endParaRPr lang="en-US" sz="1050" dirty="0"/>
          </a:p>
        </p:txBody>
      </p:sp>
      <p:sp>
        <p:nvSpPr>
          <p:cNvPr id="22" name="Shape 19"/>
          <p:cNvSpPr/>
          <p:nvPr/>
        </p:nvSpPr>
        <p:spPr>
          <a:xfrm>
            <a:off x="6291072" y="2029968"/>
            <a:ext cx="411480" cy="64008"/>
          </a:xfrm>
          <a:prstGeom prst="rect">
            <a:avLst/>
          </a:prstGeom>
          <a:solidFill>
            <a:srgbClr val="ED3E8F"/>
          </a:solidFill>
          <a:ln/>
        </p:spPr>
      </p:sp>
      <p:sp>
        <p:nvSpPr>
          <p:cNvPr id="23" name="Text 20"/>
          <p:cNvSpPr/>
          <p:nvPr/>
        </p:nvSpPr>
        <p:spPr>
          <a:xfrm>
            <a:off x="6784848" y="868680"/>
            <a:ext cx="21031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spc="200" kern="0" dirty="0">
                <a:solidFill>
                  <a:srgbClr val="10B98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SALIDA</a:t>
            </a:r>
            <a:endParaRPr lang="en-US" sz="900" dirty="0"/>
          </a:p>
        </p:txBody>
      </p:sp>
      <p:sp>
        <p:nvSpPr>
          <p:cNvPr id="24" name="Shape 21"/>
          <p:cNvSpPr/>
          <p:nvPr/>
        </p:nvSpPr>
        <p:spPr>
          <a:xfrm>
            <a:off x="6784848" y="1188720"/>
            <a:ext cx="2148840" cy="685800"/>
          </a:xfrm>
          <a:prstGeom prst="rect">
            <a:avLst/>
          </a:prstGeom>
          <a:solidFill>
            <a:srgbClr val="F0FDF4"/>
          </a:solidFill>
          <a:ln/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25" name="Shape 22"/>
          <p:cNvSpPr/>
          <p:nvPr/>
        </p:nvSpPr>
        <p:spPr>
          <a:xfrm>
            <a:off x="6784848" y="1188720"/>
            <a:ext cx="2148840" cy="54864"/>
          </a:xfrm>
          <a:prstGeom prst="rect">
            <a:avLst/>
          </a:prstGeom>
          <a:solidFill>
            <a:srgbClr val="10B981"/>
          </a:solidFill>
          <a:ln/>
        </p:spPr>
      </p:sp>
      <p:sp>
        <p:nvSpPr>
          <p:cNvPr id="26" name="Text 23"/>
          <p:cNvSpPr/>
          <p:nvPr/>
        </p:nvSpPr>
        <p:spPr>
          <a:xfrm>
            <a:off x="6830568" y="1280160"/>
            <a:ext cx="2057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Reporte web</a:t>
            </a:r>
            <a:endParaRPr lang="en-US" sz="1100" dirty="0"/>
          </a:p>
        </p:txBody>
      </p:sp>
      <p:sp>
        <p:nvSpPr>
          <p:cNvPr id="27" name="Text 24"/>
          <p:cNvSpPr/>
          <p:nvPr/>
        </p:nvSpPr>
        <p:spPr>
          <a:xfrm>
            <a:off x="6830568" y="1536192"/>
            <a:ext cx="2057400" cy="3017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KPIs · heatmap · tabla expandible</a:t>
            </a:r>
            <a:endParaRPr lang="en-US" sz="900" dirty="0"/>
          </a:p>
        </p:txBody>
      </p:sp>
      <p:sp>
        <p:nvSpPr>
          <p:cNvPr id="28" name="Shape 25"/>
          <p:cNvSpPr/>
          <p:nvPr/>
        </p:nvSpPr>
        <p:spPr>
          <a:xfrm>
            <a:off x="6784848" y="2011680"/>
            <a:ext cx="2148840" cy="685800"/>
          </a:xfrm>
          <a:prstGeom prst="rect">
            <a:avLst/>
          </a:prstGeom>
          <a:solidFill>
            <a:srgbClr val="F0FDF4"/>
          </a:solidFill>
          <a:ln/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29" name="Shape 26"/>
          <p:cNvSpPr/>
          <p:nvPr/>
        </p:nvSpPr>
        <p:spPr>
          <a:xfrm>
            <a:off x="6784848" y="2011680"/>
            <a:ext cx="2148840" cy="54864"/>
          </a:xfrm>
          <a:prstGeom prst="rect">
            <a:avLst/>
          </a:prstGeom>
          <a:solidFill>
            <a:srgbClr val="10B981"/>
          </a:solidFill>
          <a:ln/>
        </p:spPr>
      </p:sp>
      <p:sp>
        <p:nvSpPr>
          <p:cNvPr id="30" name="Text 27"/>
          <p:cNvSpPr/>
          <p:nvPr/>
        </p:nvSpPr>
        <p:spPr>
          <a:xfrm>
            <a:off x="6830568" y="2103120"/>
            <a:ext cx="2057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PDF profesional</a:t>
            </a:r>
            <a:endParaRPr lang="en-US" sz="1100" dirty="0"/>
          </a:p>
        </p:txBody>
      </p:sp>
      <p:sp>
        <p:nvSpPr>
          <p:cNvPr id="31" name="Text 28"/>
          <p:cNvSpPr/>
          <p:nvPr/>
        </p:nvSpPr>
        <p:spPr>
          <a:xfrm>
            <a:off x="6830568" y="2359152"/>
            <a:ext cx="2057400" cy="3017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 logo InQuality · AS-IS / TO-BE</a:t>
            </a:r>
            <a:endParaRPr lang="en-US" sz="900" dirty="0"/>
          </a:p>
        </p:txBody>
      </p:sp>
      <p:sp>
        <p:nvSpPr>
          <p:cNvPr id="32" name="Shape 29"/>
          <p:cNvSpPr/>
          <p:nvPr/>
        </p:nvSpPr>
        <p:spPr>
          <a:xfrm>
            <a:off x="6784848" y="2834640"/>
            <a:ext cx="2148840" cy="685800"/>
          </a:xfrm>
          <a:prstGeom prst="rect">
            <a:avLst/>
          </a:prstGeom>
          <a:solidFill>
            <a:srgbClr val="F0FDF4"/>
          </a:solidFill>
          <a:ln/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33" name="Shape 30"/>
          <p:cNvSpPr/>
          <p:nvPr/>
        </p:nvSpPr>
        <p:spPr>
          <a:xfrm>
            <a:off x="6784848" y="2834640"/>
            <a:ext cx="2148840" cy="54864"/>
          </a:xfrm>
          <a:prstGeom prst="rect">
            <a:avLst/>
          </a:prstGeom>
          <a:solidFill>
            <a:srgbClr val="10B981"/>
          </a:solidFill>
          <a:ln/>
        </p:spPr>
      </p:sp>
      <p:sp>
        <p:nvSpPr>
          <p:cNvPr id="34" name="Text 31"/>
          <p:cNvSpPr/>
          <p:nvPr/>
        </p:nvSpPr>
        <p:spPr>
          <a:xfrm>
            <a:off x="6830568" y="2926080"/>
            <a:ext cx="2057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Análisis de ROI</a:t>
            </a:r>
            <a:endParaRPr lang="en-US" sz="1100" dirty="0"/>
          </a:p>
        </p:txBody>
      </p:sp>
      <p:sp>
        <p:nvSpPr>
          <p:cNvPr id="35" name="Text 32"/>
          <p:cNvSpPr/>
          <p:nvPr/>
        </p:nvSpPr>
        <p:spPr>
          <a:xfrm>
            <a:off x="6830568" y="3182112"/>
            <a:ext cx="2057400" cy="3017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Período de recupero · ROI 12/36 meses</a:t>
            </a:r>
            <a:endParaRPr lang="en-US" sz="900" dirty="0"/>
          </a:p>
        </p:txBody>
      </p:sp>
      <p:sp>
        <p:nvSpPr>
          <p:cNvPr id="36" name="Shape 33"/>
          <p:cNvSpPr/>
          <p:nvPr/>
        </p:nvSpPr>
        <p:spPr>
          <a:xfrm>
            <a:off x="6291072" y="2029968"/>
            <a:ext cx="411480" cy="64008"/>
          </a:xfrm>
          <a:prstGeom prst="rect">
            <a:avLst/>
          </a:prstGeom>
          <a:solidFill>
            <a:srgbClr val="ED3E8F"/>
          </a:solidFill>
          <a:ln/>
        </p:spPr>
      </p:sp>
      <p:sp>
        <p:nvSpPr>
          <p:cNvPr id="37" name="Text 34"/>
          <p:cNvSpPr/>
          <p:nvPr/>
        </p:nvSpPr>
        <p:spPr>
          <a:xfrm>
            <a:off x="228600" y="4892040"/>
            <a:ext cx="457200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Powered by InQuality</a:t>
            </a:r>
            <a:endParaRPr lang="en-US" sz="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1A1A1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sessions/gifted-amazing-wright/mnt/simulador-web/assets/MARCA FINAL 2023 AREA DE SEGURIDAD 1 BCO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7772400" y="164592"/>
            <a:ext cx="1228954" cy="384048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57200" y="228600"/>
            <a:ext cx="6858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 workspace del consultor</a:t>
            </a:r>
            <a:endParaRPr lang="en-US" sz="2600" dirty="0"/>
          </a:p>
        </p:txBody>
      </p:sp>
      <p:sp>
        <p:nvSpPr>
          <p:cNvPr id="4" name="Text 1"/>
          <p:cNvSpPr/>
          <p:nvPr/>
        </p:nvSpPr>
        <p:spPr>
          <a:xfrm>
            <a:off x="457200" y="749808"/>
            <a:ext cx="68580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Todo lo que necesitás para analizar un proceso en una sola pantalla.</a:t>
            </a:r>
            <a:endParaRPr lang="en-US" sz="1300" dirty="0"/>
          </a:p>
        </p:txBody>
      </p:sp>
      <p:sp>
        <p:nvSpPr>
          <p:cNvPr id="5" name="Shape 2"/>
          <p:cNvSpPr/>
          <p:nvPr/>
        </p:nvSpPr>
        <p:spPr>
          <a:xfrm>
            <a:off x="365760" y="1234440"/>
            <a:ext cx="2651760" cy="3474720"/>
          </a:xfrm>
          <a:prstGeom prst="rect">
            <a:avLst/>
          </a:prstGeom>
          <a:solidFill>
            <a:srgbClr val="2D2D2D"/>
          </a:solidFill>
          <a:ln/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6" name="Shape 3"/>
          <p:cNvSpPr/>
          <p:nvPr/>
        </p:nvSpPr>
        <p:spPr>
          <a:xfrm>
            <a:off x="365760" y="1234440"/>
            <a:ext cx="2651760" cy="91440"/>
          </a:xfrm>
          <a:prstGeom prst="rect">
            <a:avLst/>
          </a:prstGeom>
          <a:solidFill>
            <a:srgbClr val="F59845"/>
          </a:solidFill>
          <a:ln/>
        </p:spPr>
      </p:sp>
      <p:sp>
        <p:nvSpPr>
          <p:cNvPr id="7" name="Text 4"/>
          <p:cNvSpPr/>
          <p:nvPr/>
        </p:nvSpPr>
        <p:spPr>
          <a:xfrm>
            <a:off x="457200" y="1353312"/>
            <a:ext cx="24688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Canvas BPMN</a:t>
            </a:r>
            <a:endParaRPr lang="en-US" sz="1400" dirty="0"/>
          </a:p>
        </p:txBody>
      </p:sp>
      <p:sp>
        <p:nvSpPr>
          <p:cNvPr id="8" name="Text 5"/>
          <p:cNvSpPr/>
          <p:nvPr/>
        </p:nvSpPr>
        <p:spPr>
          <a:xfrm>
            <a:off x="457200" y="1783080"/>
            <a:ext cx="2468880" cy="2743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lnSpc>
                <a:spcPct val="140000"/>
              </a:lnSpc>
              <a:buSzPct val="100000"/>
              <a:buChar char="•"/>
            </a:pPr>
            <a:r>
              <a:rPr lang="en-US" sz="1100" dirty="0">
                <a:solidFill>
                  <a:srgbClr val="CCCC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Visualización del proceso importado</a:t>
            </a:r>
            <a:endParaRPr lang="en-US" sz="1100" dirty="0"/>
          </a:p>
          <a:p>
            <a:pPr marL="342900" indent="-342900">
              <a:lnSpc>
                <a:spcPct val="140000"/>
              </a:lnSpc>
              <a:buSzPct val="100000"/>
              <a:buChar char="•"/>
            </a:pPr>
            <a:r>
              <a:rPr lang="en-US" sz="1100" dirty="0">
                <a:solidFill>
                  <a:srgbClr val="CCCC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Heatmap de costos (verde → rojo)</a:t>
            </a:r>
            <a:endParaRPr lang="en-US" sz="1100" dirty="0"/>
          </a:p>
          <a:p>
            <a:pPr marL="342900" indent="-342900">
              <a:lnSpc>
                <a:spcPct val="140000"/>
              </a:lnSpc>
              <a:buSzPct val="100000"/>
              <a:buChar char="•"/>
            </a:pPr>
            <a:r>
              <a:rPr lang="en-US" sz="1100" dirty="0">
                <a:solidFill>
                  <a:srgbClr val="CCCC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Clic en actividad para configurar</a:t>
            </a:r>
            <a:endParaRPr lang="en-US" sz="1100" dirty="0"/>
          </a:p>
          <a:p>
            <a:pPr marL="342900" indent="-342900">
              <a:lnSpc>
                <a:spcPct val="140000"/>
              </a:lnSpc>
              <a:buSzPct val="100000"/>
              <a:buChar char="•"/>
            </a:pPr>
            <a:r>
              <a:rPr lang="en-US" sz="1100" dirty="0">
                <a:solidFill>
                  <a:srgbClr val="CCCC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Botón de ajuste automático del zoom</a:t>
            </a:r>
            <a:endParaRPr lang="en-US" sz="1100" dirty="0"/>
          </a:p>
        </p:txBody>
      </p:sp>
      <p:sp>
        <p:nvSpPr>
          <p:cNvPr id="9" name="Shape 6"/>
          <p:cNvSpPr/>
          <p:nvPr/>
        </p:nvSpPr>
        <p:spPr>
          <a:xfrm>
            <a:off x="3246120" y="1234440"/>
            <a:ext cx="2651760" cy="3474720"/>
          </a:xfrm>
          <a:prstGeom prst="rect">
            <a:avLst/>
          </a:prstGeom>
          <a:solidFill>
            <a:srgbClr val="2D2D2D"/>
          </a:solidFill>
          <a:ln/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10" name="Shape 7"/>
          <p:cNvSpPr/>
          <p:nvPr/>
        </p:nvSpPr>
        <p:spPr>
          <a:xfrm>
            <a:off x="3246120" y="1234440"/>
            <a:ext cx="2651760" cy="91440"/>
          </a:xfrm>
          <a:prstGeom prst="rect">
            <a:avLst/>
          </a:prstGeom>
          <a:solidFill>
            <a:srgbClr val="ED3E8F"/>
          </a:solidFill>
          <a:ln/>
        </p:spPr>
      </p:sp>
      <p:sp>
        <p:nvSpPr>
          <p:cNvPr id="11" name="Text 8"/>
          <p:cNvSpPr/>
          <p:nvPr/>
        </p:nvSpPr>
        <p:spPr>
          <a:xfrm>
            <a:off x="3337560" y="1353312"/>
            <a:ext cx="24688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Panel de actividad</a:t>
            </a:r>
            <a:endParaRPr lang="en-US" sz="1400" dirty="0"/>
          </a:p>
        </p:txBody>
      </p:sp>
      <p:sp>
        <p:nvSpPr>
          <p:cNvPr id="12" name="Text 9"/>
          <p:cNvSpPr/>
          <p:nvPr/>
        </p:nvSpPr>
        <p:spPr>
          <a:xfrm>
            <a:off x="3337560" y="1783080"/>
            <a:ext cx="2468880" cy="2743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lnSpc>
                <a:spcPct val="140000"/>
              </a:lnSpc>
              <a:buSzPct val="100000"/>
              <a:buChar char="•"/>
            </a:pPr>
            <a:r>
              <a:rPr lang="en-US" sz="1100" dirty="0">
                <a:solidFill>
                  <a:srgbClr val="CCCC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Tab AS-IS: tiempo, costo fijo, recursos actuales</a:t>
            </a:r>
            <a:endParaRPr lang="en-US" sz="1100" dirty="0"/>
          </a:p>
          <a:p>
            <a:pPr marL="342900" indent="-342900">
              <a:lnSpc>
                <a:spcPct val="140000"/>
              </a:lnSpc>
              <a:buSzPct val="100000"/>
              <a:buChar char="•"/>
            </a:pPr>
            <a:r>
              <a:rPr lang="en-US" sz="1100" dirty="0">
                <a:solidFill>
                  <a:srgbClr val="CCCC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Tab TO-BE: parámetros de automatización</a:t>
            </a:r>
            <a:endParaRPr lang="en-US" sz="1100" dirty="0"/>
          </a:p>
          <a:p>
            <a:pPr marL="342900" indent="-342900">
              <a:lnSpc>
                <a:spcPct val="140000"/>
              </a:lnSpc>
              <a:buSzPct val="100000"/>
              <a:buChar char="•"/>
            </a:pPr>
            <a:r>
              <a:rPr lang="en-US" sz="1100" dirty="0">
                <a:solidFill>
                  <a:srgbClr val="CCCC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Asignación de recursos con minutos y unidades</a:t>
            </a:r>
            <a:endParaRPr lang="en-US" sz="1100" dirty="0"/>
          </a:p>
          <a:p>
            <a:pPr marL="342900" indent="-342900">
              <a:lnSpc>
                <a:spcPct val="140000"/>
              </a:lnSpc>
              <a:buSzPct val="100000"/>
              <a:buChar char="•"/>
            </a:pPr>
            <a:r>
              <a:rPr lang="en-US" sz="1100" dirty="0">
                <a:solidFill>
                  <a:srgbClr val="CCCC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Probabilidad de ejecución por actividad</a:t>
            </a:r>
            <a:endParaRPr lang="en-US" sz="1100" dirty="0"/>
          </a:p>
        </p:txBody>
      </p:sp>
      <p:sp>
        <p:nvSpPr>
          <p:cNvPr id="13" name="Shape 10"/>
          <p:cNvSpPr/>
          <p:nvPr/>
        </p:nvSpPr>
        <p:spPr>
          <a:xfrm>
            <a:off x="6126480" y="1234440"/>
            <a:ext cx="2651760" cy="3474720"/>
          </a:xfrm>
          <a:prstGeom prst="rect">
            <a:avLst/>
          </a:prstGeom>
          <a:solidFill>
            <a:srgbClr val="2D2D2D"/>
          </a:solidFill>
          <a:ln/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14" name="Shape 11"/>
          <p:cNvSpPr/>
          <p:nvPr/>
        </p:nvSpPr>
        <p:spPr>
          <a:xfrm>
            <a:off x="6126480" y="1234440"/>
            <a:ext cx="2651760" cy="91440"/>
          </a:xfrm>
          <a:prstGeom prst="rect">
            <a:avLst/>
          </a:prstGeom>
          <a:solidFill>
            <a:srgbClr val="10B981"/>
          </a:solidFill>
          <a:ln/>
        </p:spPr>
      </p:sp>
      <p:sp>
        <p:nvSpPr>
          <p:cNvPr id="15" name="Text 12"/>
          <p:cNvSpPr/>
          <p:nvPr/>
        </p:nvSpPr>
        <p:spPr>
          <a:xfrm>
            <a:off x="6217920" y="1353312"/>
            <a:ext cx="24688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Panel de recursos</a:t>
            </a:r>
            <a:endParaRPr lang="en-US" sz="1400" dirty="0"/>
          </a:p>
        </p:txBody>
      </p:sp>
      <p:sp>
        <p:nvSpPr>
          <p:cNvPr id="16" name="Text 13"/>
          <p:cNvSpPr/>
          <p:nvPr/>
        </p:nvSpPr>
        <p:spPr>
          <a:xfrm>
            <a:off x="6217920" y="1783080"/>
            <a:ext cx="2468880" cy="2743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lnSpc>
                <a:spcPct val="140000"/>
              </a:lnSpc>
              <a:buSzPct val="100000"/>
              <a:buChar char="•"/>
            </a:pPr>
            <a:r>
              <a:rPr lang="en-US" sz="1100" dirty="0">
                <a:solidFill>
                  <a:srgbClr val="CCCC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CRUD de recursos del proceso</a:t>
            </a:r>
            <a:endParaRPr lang="en-US" sz="1100" dirty="0"/>
          </a:p>
          <a:p>
            <a:pPr marL="342900" indent="-342900">
              <a:lnSpc>
                <a:spcPct val="140000"/>
              </a:lnSpc>
              <a:buSzPct val="100000"/>
              <a:buChar char="•"/>
            </a:pPr>
            <a:r>
              <a:rPr lang="en-US" sz="1100" dirty="0">
                <a:solidFill>
                  <a:srgbClr val="CCCC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Nombre, tipo y costo por hora</a:t>
            </a:r>
            <a:endParaRPr lang="en-US" sz="1100" dirty="0"/>
          </a:p>
          <a:p>
            <a:pPr marL="342900" indent="-342900">
              <a:lnSpc>
                <a:spcPct val="140000"/>
              </a:lnSpc>
              <a:buSzPct val="100000"/>
              <a:buChar char="•"/>
            </a:pPr>
            <a:r>
              <a:rPr lang="en-US" sz="1100" dirty="0">
                <a:solidFill>
                  <a:srgbClr val="CCCC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Disponibles para asignar a cualquier actividad</a:t>
            </a:r>
            <a:endParaRPr lang="en-US" sz="1100" dirty="0"/>
          </a:p>
          <a:p>
            <a:pPr marL="342900" indent="-342900">
              <a:lnSpc>
                <a:spcPct val="140000"/>
              </a:lnSpc>
              <a:buSzPct val="100000"/>
              <a:buChar char="•"/>
            </a:pPr>
            <a:r>
              <a:rPr lang="en-US" sz="1100" dirty="0">
                <a:solidFill>
                  <a:srgbClr val="CCCC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Cálculo de costo en tiempo real</a:t>
            </a:r>
            <a:endParaRPr lang="en-US" sz="1100" dirty="0"/>
          </a:p>
        </p:txBody>
      </p:sp>
      <p:sp>
        <p:nvSpPr>
          <p:cNvPr id="17" name="Shape 14"/>
          <p:cNvSpPr/>
          <p:nvPr/>
        </p:nvSpPr>
        <p:spPr>
          <a:xfrm>
            <a:off x="0" y="4892040"/>
            <a:ext cx="9144000" cy="246888"/>
          </a:xfrm>
          <a:prstGeom prst="rect">
            <a:avLst/>
          </a:prstGeom>
          <a:solidFill>
            <a:srgbClr val="ED3E8F"/>
          </a:solidFill>
          <a:ln/>
        </p:spPr>
      </p:sp>
      <p:sp>
        <p:nvSpPr>
          <p:cNvPr id="18" name="Text 15"/>
          <p:cNvSpPr/>
          <p:nvPr/>
        </p:nvSpPr>
        <p:spPr>
          <a:xfrm>
            <a:off x="365760" y="4901184"/>
            <a:ext cx="4572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Powered by InQuality</a:t>
            </a:r>
            <a:endParaRPr lang="en-US" sz="8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4592" cy="5143500"/>
          </a:xfrm>
          <a:prstGeom prst="rect">
            <a:avLst/>
          </a:prstGeom>
          <a:solidFill>
            <a:srgbClr val="F59845"/>
          </a:solidFill>
          <a:ln/>
        </p:spPr>
      </p:sp>
      <p:pic>
        <p:nvPicPr>
          <p:cNvPr id="3" name="Image 0" descr="/sessions/gifted-amazing-wright/mnt/simulador-web/assets/MARCA FINAL 2023 AREA DE SEGURIDAD 1 COLOR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7772400" y="164592"/>
            <a:ext cx="1228954" cy="384048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320040" y="228600"/>
            <a:ext cx="73152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 reporte — qué muestra</a:t>
            </a:r>
            <a:endParaRPr lang="en-US" sz="2600" dirty="0"/>
          </a:p>
        </p:txBody>
      </p:sp>
      <p:sp>
        <p:nvSpPr>
          <p:cNvPr id="5" name="Text 2"/>
          <p:cNvSpPr/>
          <p:nvPr/>
        </p:nvSpPr>
        <p:spPr>
          <a:xfrm>
            <a:off x="320040" y="868680"/>
            <a:ext cx="40233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598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KPIs de costo (AS-IS)</a:t>
            </a:r>
            <a:endParaRPr lang="en-US" sz="1300" dirty="0"/>
          </a:p>
        </p:txBody>
      </p:sp>
      <p:sp>
        <p:nvSpPr>
          <p:cNvPr id="6" name="Shape 3"/>
          <p:cNvSpPr/>
          <p:nvPr/>
        </p:nvSpPr>
        <p:spPr>
          <a:xfrm>
            <a:off x="320040" y="1261872"/>
            <a:ext cx="3931920" cy="566928"/>
          </a:xfrm>
          <a:prstGeom prst="rect">
            <a:avLst/>
          </a:prstGeom>
          <a:solidFill>
            <a:srgbClr val="FFF8F0"/>
          </a:solidFill>
          <a:ln/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7" name="Shape 4"/>
          <p:cNvSpPr/>
          <p:nvPr/>
        </p:nvSpPr>
        <p:spPr>
          <a:xfrm>
            <a:off x="320040" y="1261872"/>
            <a:ext cx="64008" cy="566928"/>
          </a:xfrm>
          <a:prstGeom prst="rect">
            <a:avLst/>
          </a:prstGeom>
          <a:solidFill>
            <a:srgbClr val="F59845"/>
          </a:solidFill>
          <a:ln/>
        </p:spPr>
      </p:sp>
      <p:sp>
        <p:nvSpPr>
          <p:cNvPr id="8" name="Text 5"/>
          <p:cNvSpPr/>
          <p:nvPr/>
        </p:nvSpPr>
        <p:spPr>
          <a:xfrm>
            <a:off x="457200" y="1298448"/>
            <a:ext cx="3749040" cy="2468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Costo por ejecución</a:t>
            </a:r>
            <a:endParaRPr lang="en-US" sz="1200" dirty="0"/>
          </a:p>
        </p:txBody>
      </p:sp>
      <p:sp>
        <p:nvSpPr>
          <p:cNvPr id="9" name="Text 6"/>
          <p:cNvSpPr/>
          <p:nvPr/>
        </p:nvSpPr>
        <p:spPr>
          <a:xfrm>
            <a:off x="457200" y="1536192"/>
            <a:ext cx="3749040" cy="2468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Costo total de 1 ciclo del proceso</a:t>
            </a:r>
            <a:endParaRPr lang="en-US" sz="1000" dirty="0"/>
          </a:p>
        </p:txBody>
      </p:sp>
      <p:sp>
        <p:nvSpPr>
          <p:cNvPr id="10" name="Shape 7"/>
          <p:cNvSpPr/>
          <p:nvPr/>
        </p:nvSpPr>
        <p:spPr>
          <a:xfrm>
            <a:off x="320040" y="1947672"/>
            <a:ext cx="3931920" cy="566928"/>
          </a:xfrm>
          <a:prstGeom prst="rect">
            <a:avLst/>
          </a:prstGeom>
          <a:solidFill>
            <a:srgbClr val="FFF8F0"/>
          </a:solidFill>
          <a:ln/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11" name="Shape 8"/>
          <p:cNvSpPr/>
          <p:nvPr/>
        </p:nvSpPr>
        <p:spPr>
          <a:xfrm>
            <a:off x="320040" y="1947672"/>
            <a:ext cx="64008" cy="566928"/>
          </a:xfrm>
          <a:prstGeom prst="rect">
            <a:avLst/>
          </a:prstGeom>
          <a:solidFill>
            <a:srgbClr val="F59845"/>
          </a:solidFill>
          <a:ln/>
        </p:spPr>
      </p:sp>
      <p:sp>
        <p:nvSpPr>
          <p:cNvPr id="12" name="Text 9"/>
          <p:cNvSpPr/>
          <p:nvPr/>
        </p:nvSpPr>
        <p:spPr>
          <a:xfrm>
            <a:off x="457200" y="1984248"/>
            <a:ext cx="3749040" cy="2468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Costo mensual</a:t>
            </a:r>
            <a:endParaRPr lang="en-US" sz="1200" dirty="0"/>
          </a:p>
        </p:txBody>
      </p:sp>
      <p:sp>
        <p:nvSpPr>
          <p:cNvPr id="13" name="Text 10"/>
          <p:cNvSpPr/>
          <p:nvPr/>
        </p:nvSpPr>
        <p:spPr>
          <a:xfrm>
            <a:off x="457200" y="2221992"/>
            <a:ext cx="3749040" cy="2468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Costo × frecuencia mensual</a:t>
            </a:r>
            <a:endParaRPr lang="en-US" sz="1000" dirty="0"/>
          </a:p>
        </p:txBody>
      </p:sp>
      <p:sp>
        <p:nvSpPr>
          <p:cNvPr id="14" name="Shape 11"/>
          <p:cNvSpPr/>
          <p:nvPr/>
        </p:nvSpPr>
        <p:spPr>
          <a:xfrm>
            <a:off x="320040" y="2633472"/>
            <a:ext cx="3931920" cy="566928"/>
          </a:xfrm>
          <a:prstGeom prst="rect">
            <a:avLst/>
          </a:prstGeom>
          <a:solidFill>
            <a:srgbClr val="FFF8F0"/>
          </a:solidFill>
          <a:ln/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15" name="Shape 12"/>
          <p:cNvSpPr/>
          <p:nvPr/>
        </p:nvSpPr>
        <p:spPr>
          <a:xfrm>
            <a:off x="320040" y="2633472"/>
            <a:ext cx="64008" cy="566928"/>
          </a:xfrm>
          <a:prstGeom prst="rect">
            <a:avLst/>
          </a:prstGeom>
          <a:solidFill>
            <a:srgbClr val="F59845"/>
          </a:solidFill>
          <a:ln/>
        </p:spPr>
      </p:sp>
      <p:sp>
        <p:nvSpPr>
          <p:cNvPr id="16" name="Text 13"/>
          <p:cNvSpPr/>
          <p:nvPr/>
        </p:nvSpPr>
        <p:spPr>
          <a:xfrm>
            <a:off x="457200" y="2670048"/>
            <a:ext cx="3749040" cy="2468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Costo anual</a:t>
            </a:r>
            <a:endParaRPr lang="en-US" sz="1200" dirty="0"/>
          </a:p>
        </p:txBody>
      </p:sp>
      <p:sp>
        <p:nvSpPr>
          <p:cNvPr id="17" name="Text 14"/>
          <p:cNvSpPr/>
          <p:nvPr/>
        </p:nvSpPr>
        <p:spPr>
          <a:xfrm>
            <a:off x="457200" y="2907792"/>
            <a:ext cx="3749040" cy="2468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Proyección a 12 meses</a:t>
            </a:r>
            <a:endParaRPr lang="en-US" sz="1000" dirty="0"/>
          </a:p>
        </p:txBody>
      </p:sp>
      <p:sp>
        <p:nvSpPr>
          <p:cNvPr id="18" name="Text 15"/>
          <p:cNvSpPr/>
          <p:nvPr/>
        </p:nvSpPr>
        <p:spPr>
          <a:xfrm>
            <a:off x="4572000" y="868680"/>
            <a:ext cx="42976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ED3E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KPIs de ROI (TO-BE)</a:t>
            </a:r>
            <a:endParaRPr lang="en-US" sz="1300" dirty="0"/>
          </a:p>
        </p:txBody>
      </p:sp>
      <p:sp>
        <p:nvSpPr>
          <p:cNvPr id="19" name="Shape 16"/>
          <p:cNvSpPr/>
          <p:nvPr/>
        </p:nvSpPr>
        <p:spPr>
          <a:xfrm>
            <a:off x="4572000" y="1261872"/>
            <a:ext cx="4297680" cy="566928"/>
          </a:xfrm>
          <a:prstGeom prst="rect">
            <a:avLst/>
          </a:prstGeom>
          <a:solidFill>
            <a:srgbClr val="FDF2F8"/>
          </a:solidFill>
          <a:ln/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20" name="Shape 17"/>
          <p:cNvSpPr/>
          <p:nvPr/>
        </p:nvSpPr>
        <p:spPr>
          <a:xfrm>
            <a:off x="4572000" y="1261872"/>
            <a:ext cx="64008" cy="566928"/>
          </a:xfrm>
          <a:prstGeom prst="rect">
            <a:avLst/>
          </a:prstGeom>
          <a:solidFill>
            <a:srgbClr val="ED3E8F"/>
          </a:solidFill>
          <a:ln/>
        </p:spPr>
      </p:sp>
      <p:sp>
        <p:nvSpPr>
          <p:cNvPr id="21" name="Text 18"/>
          <p:cNvSpPr/>
          <p:nvPr/>
        </p:nvSpPr>
        <p:spPr>
          <a:xfrm>
            <a:off x="4709160" y="1298448"/>
            <a:ext cx="4069080" cy="2468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Ahorro mensual / anual</a:t>
            </a:r>
            <a:endParaRPr lang="en-US" sz="1200" dirty="0"/>
          </a:p>
        </p:txBody>
      </p:sp>
      <p:sp>
        <p:nvSpPr>
          <p:cNvPr id="22" name="Text 19"/>
          <p:cNvSpPr/>
          <p:nvPr/>
        </p:nvSpPr>
        <p:spPr>
          <a:xfrm>
            <a:off x="4709160" y="1536192"/>
            <a:ext cx="4069080" cy="2468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Diferencia entre AS-IS y TO-BE</a:t>
            </a:r>
            <a:endParaRPr lang="en-US" sz="1000" dirty="0"/>
          </a:p>
        </p:txBody>
      </p:sp>
      <p:sp>
        <p:nvSpPr>
          <p:cNvPr id="23" name="Shape 20"/>
          <p:cNvSpPr/>
          <p:nvPr/>
        </p:nvSpPr>
        <p:spPr>
          <a:xfrm>
            <a:off x="4572000" y="1947672"/>
            <a:ext cx="4297680" cy="566928"/>
          </a:xfrm>
          <a:prstGeom prst="rect">
            <a:avLst/>
          </a:prstGeom>
          <a:solidFill>
            <a:srgbClr val="FDF2F8"/>
          </a:solidFill>
          <a:ln/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24" name="Shape 21"/>
          <p:cNvSpPr/>
          <p:nvPr/>
        </p:nvSpPr>
        <p:spPr>
          <a:xfrm>
            <a:off x="4572000" y="1947672"/>
            <a:ext cx="64008" cy="566928"/>
          </a:xfrm>
          <a:prstGeom prst="rect">
            <a:avLst/>
          </a:prstGeom>
          <a:solidFill>
            <a:srgbClr val="ED3E8F"/>
          </a:solidFill>
          <a:ln/>
        </p:spPr>
      </p:sp>
      <p:sp>
        <p:nvSpPr>
          <p:cNvPr id="25" name="Text 22"/>
          <p:cNvSpPr/>
          <p:nvPr/>
        </p:nvSpPr>
        <p:spPr>
          <a:xfrm>
            <a:off x="4709160" y="1984248"/>
            <a:ext cx="4069080" cy="2468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Período de recupero</a:t>
            </a:r>
            <a:endParaRPr lang="en-US" sz="1200" dirty="0"/>
          </a:p>
        </p:txBody>
      </p:sp>
      <p:sp>
        <p:nvSpPr>
          <p:cNvPr id="26" name="Text 23"/>
          <p:cNvSpPr/>
          <p:nvPr/>
        </p:nvSpPr>
        <p:spPr>
          <a:xfrm>
            <a:off x="4709160" y="2221992"/>
            <a:ext cx="4069080" cy="2468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Inversión ÷ ahorro mensual (meses)</a:t>
            </a:r>
            <a:endParaRPr lang="en-US" sz="1000" dirty="0"/>
          </a:p>
        </p:txBody>
      </p:sp>
      <p:sp>
        <p:nvSpPr>
          <p:cNvPr id="27" name="Shape 24"/>
          <p:cNvSpPr/>
          <p:nvPr/>
        </p:nvSpPr>
        <p:spPr>
          <a:xfrm>
            <a:off x="4572000" y="2633472"/>
            <a:ext cx="4297680" cy="566928"/>
          </a:xfrm>
          <a:prstGeom prst="rect">
            <a:avLst/>
          </a:prstGeom>
          <a:solidFill>
            <a:srgbClr val="FDF2F8"/>
          </a:solidFill>
          <a:ln/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28" name="Shape 25"/>
          <p:cNvSpPr/>
          <p:nvPr/>
        </p:nvSpPr>
        <p:spPr>
          <a:xfrm>
            <a:off x="4572000" y="2633472"/>
            <a:ext cx="64008" cy="566928"/>
          </a:xfrm>
          <a:prstGeom prst="rect">
            <a:avLst/>
          </a:prstGeom>
          <a:solidFill>
            <a:srgbClr val="ED3E8F"/>
          </a:solidFill>
          <a:ln/>
        </p:spPr>
      </p:sp>
      <p:sp>
        <p:nvSpPr>
          <p:cNvPr id="29" name="Text 26"/>
          <p:cNvSpPr/>
          <p:nvPr/>
        </p:nvSpPr>
        <p:spPr>
          <a:xfrm>
            <a:off x="4709160" y="2670048"/>
            <a:ext cx="4069080" cy="2468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ROI 12 / 36 meses</a:t>
            </a:r>
            <a:endParaRPr lang="en-US" sz="1200" dirty="0"/>
          </a:p>
        </p:txBody>
      </p:sp>
      <p:sp>
        <p:nvSpPr>
          <p:cNvPr id="30" name="Text 27"/>
          <p:cNvSpPr/>
          <p:nvPr/>
        </p:nvSpPr>
        <p:spPr>
          <a:xfrm>
            <a:off x="4709160" y="2907792"/>
            <a:ext cx="4069080" cy="2468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(Ahorro - Inversión) ÷ Inversión %</a:t>
            </a:r>
            <a:endParaRPr lang="en-US" sz="1000" dirty="0"/>
          </a:p>
        </p:txBody>
      </p:sp>
      <p:sp>
        <p:nvSpPr>
          <p:cNvPr id="31" name="Text 28"/>
          <p:cNvSpPr/>
          <p:nvPr/>
        </p:nvSpPr>
        <p:spPr>
          <a:xfrm>
            <a:off x="320040" y="4251960"/>
            <a:ext cx="85039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35000"/>
              </a:lnSpc>
              <a:buNone/>
            </a:pPr>
            <a:r>
              <a:rPr lang="en-US" sz="11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Además: tabla de actividades con desglose expandible por recurso · Heatmap de costos en canvas BPMN · PDF profesional exportable con logo InQuality</a:t>
            </a:r>
            <a:endParaRPr lang="en-US" sz="1100" dirty="0"/>
          </a:p>
        </p:txBody>
      </p:sp>
      <p:sp>
        <p:nvSpPr>
          <p:cNvPr id="32" name="Text 29"/>
          <p:cNvSpPr/>
          <p:nvPr/>
        </p:nvSpPr>
        <p:spPr>
          <a:xfrm>
            <a:off x="228600" y="4892040"/>
            <a:ext cx="457200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Powered by InQuality</a:t>
            </a:r>
            <a:endParaRPr lang="en-US" sz="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F0F0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sessions/gifted-amazing-wright/mnt/simulador-web/assets/MARCA FINAL 2023 AREA DE SEGURIDAD 1 BCO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7772400" y="164592"/>
            <a:ext cx="1228954" cy="384048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57200" y="228600"/>
            <a:ext cx="6858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Los números que importan</a:t>
            </a:r>
            <a:endParaRPr lang="en-US" sz="2600" dirty="0"/>
          </a:p>
        </p:txBody>
      </p:sp>
      <p:sp>
        <p:nvSpPr>
          <p:cNvPr id="4" name="Text 1"/>
          <p:cNvSpPr/>
          <p:nvPr/>
        </p:nvSpPr>
        <p:spPr>
          <a:xfrm>
            <a:off x="457200" y="749808"/>
            <a:ext cx="68580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 período de recupero es el número que toma la decisión de inversión.</a:t>
            </a:r>
            <a:endParaRPr lang="en-US" sz="1300" dirty="0"/>
          </a:p>
        </p:txBody>
      </p:sp>
      <p:sp>
        <p:nvSpPr>
          <p:cNvPr id="5" name="Shape 2"/>
          <p:cNvSpPr/>
          <p:nvPr/>
        </p:nvSpPr>
        <p:spPr>
          <a:xfrm>
            <a:off x="365760" y="1280160"/>
            <a:ext cx="1965960" cy="3200400"/>
          </a:xfrm>
          <a:prstGeom prst="rect">
            <a:avLst/>
          </a:prstGeom>
          <a:solidFill>
            <a:srgbClr val="2D2D2D"/>
          </a:solidFill>
          <a:ln/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6" name="Shape 3"/>
          <p:cNvSpPr/>
          <p:nvPr/>
        </p:nvSpPr>
        <p:spPr>
          <a:xfrm>
            <a:off x="365760" y="1280160"/>
            <a:ext cx="1965960" cy="82296"/>
          </a:xfrm>
          <a:prstGeom prst="rect">
            <a:avLst/>
          </a:prstGeom>
          <a:solidFill>
            <a:srgbClr val="10B981"/>
          </a:solidFill>
          <a:ln/>
        </p:spPr>
      </p:sp>
      <p:sp>
        <p:nvSpPr>
          <p:cNvPr id="7" name="Text 4"/>
          <p:cNvSpPr/>
          <p:nvPr/>
        </p:nvSpPr>
        <p:spPr>
          <a:xfrm>
            <a:off x="365760" y="1463040"/>
            <a:ext cx="196596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5200" b="1" dirty="0">
                <a:solidFill>
                  <a:srgbClr val="10B98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&lt; 6</a:t>
            </a:r>
            <a:endParaRPr lang="en-US" sz="5200" dirty="0"/>
          </a:p>
        </p:txBody>
      </p:sp>
      <p:sp>
        <p:nvSpPr>
          <p:cNvPr id="8" name="Text 5"/>
          <p:cNvSpPr/>
          <p:nvPr/>
        </p:nvSpPr>
        <p:spPr>
          <a:xfrm>
            <a:off x="365760" y="2450592"/>
            <a:ext cx="19659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meses</a:t>
            </a:r>
            <a:endParaRPr lang="en-US" sz="1400" dirty="0"/>
          </a:p>
        </p:txBody>
      </p:sp>
      <p:sp>
        <p:nvSpPr>
          <p:cNvPr id="9" name="Text 6"/>
          <p:cNvSpPr/>
          <p:nvPr/>
        </p:nvSpPr>
        <p:spPr>
          <a:xfrm>
            <a:off x="457200" y="2834640"/>
            <a:ext cx="1783080" cy="1508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35000"/>
              </a:lnSpc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 inversión se recupera</a:t>
            </a:r>
            <a:endParaRPr lang="en-US" sz="1100" dirty="0"/>
          </a:p>
          <a:p>
            <a:pPr algn="ctr" indent="0" marL="0">
              <a:lnSpc>
                <a:spcPct val="135000"/>
              </a:lnSpc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antes de terminar la implementación</a:t>
            </a:r>
            <a:endParaRPr lang="en-US" sz="1100" dirty="0"/>
          </a:p>
        </p:txBody>
      </p:sp>
      <p:sp>
        <p:nvSpPr>
          <p:cNvPr id="10" name="Shape 7"/>
          <p:cNvSpPr/>
          <p:nvPr/>
        </p:nvSpPr>
        <p:spPr>
          <a:xfrm>
            <a:off x="2542032" y="1280160"/>
            <a:ext cx="1965960" cy="3200400"/>
          </a:xfrm>
          <a:prstGeom prst="rect">
            <a:avLst/>
          </a:prstGeom>
          <a:solidFill>
            <a:srgbClr val="2D2D2D"/>
          </a:solidFill>
          <a:ln/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11" name="Shape 8"/>
          <p:cNvSpPr/>
          <p:nvPr/>
        </p:nvSpPr>
        <p:spPr>
          <a:xfrm>
            <a:off x="2542032" y="1280160"/>
            <a:ext cx="1965960" cy="82296"/>
          </a:xfrm>
          <a:prstGeom prst="rect">
            <a:avLst/>
          </a:prstGeom>
          <a:solidFill>
            <a:srgbClr val="F59E0B"/>
          </a:solidFill>
          <a:ln/>
        </p:spPr>
      </p:sp>
      <p:sp>
        <p:nvSpPr>
          <p:cNvPr id="12" name="Text 9"/>
          <p:cNvSpPr/>
          <p:nvPr/>
        </p:nvSpPr>
        <p:spPr>
          <a:xfrm>
            <a:off x="2542032" y="1463040"/>
            <a:ext cx="196596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5200" b="1" dirty="0">
                <a:solidFill>
                  <a:srgbClr val="F59E0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6–12</a:t>
            </a:r>
            <a:endParaRPr lang="en-US" sz="5200" dirty="0"/>
          </a:p>
        </p:txBody>
      </p:sp>
      <p:sp>
        <p:nvSpPr>
          <p:cNvPr id="13" name="Text 10"/>
          <p:cNvSpPr/>
          <p:nvPr/>
        </p:nvSpPr>
        <p:spPr>
          <a:xfrm>
            <a:off x="2542032" y="2450592"/>
            <a:ext cx="19659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meses</a:t>
            </a:r>
            <a:endParaRPr lang="en-US" sz="1400" dirty="0"/>
          </a:p>
        </p:txBody>
      </p:sp>
      <p:sp>
        <p:nvSpPr>
          <p:cNvPr id="14" name="Text 11"/>
          <p:cNvSpPr/>
          <p:nvPr/>
        </p:nvSpPr>
        <p:spPr>
          <a:xfrm>
            <a:off x="2633472" y="2834640"/>
            <a:ext cx="1783080" cy="1508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35000"/>
              </a:lnSpc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 primer año ya es</a:t>
            </a:r>
            <a:endParaRPr lang="en-US" sz="1100" dirty="0"/>
          </a:p>
          <a:p>
            <a:pPr algn="ctr" indent="0" marL="0">
              <a:lnSpc>
                <a:spcPct val="135000"/>
              </a:lnSpc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rentable para el cliente</a:t>
            </a:r>
            <a:endParaRPr lang="en-US" sz="1100" dirty="0"/>
          </a:p>
        </p:txBody>
      </p:sp>
      <p:sp>
        <p:nvSpPr>
          <p:cNvPr id="15" name="Shape 12"/>
          <p:cNvSpPr/>
          <p:nvPr/>
        </p:nvSpPr>
        <p:spPr>
          <a:xfrm>
            <a:off x="4718304" y="1280160"/>
            <a:ext cx="1965960" cy="3200400"/>
          </a:xfrm>
          <a:prstGeom prst="rect">
            <a:avLst/>
          </a:prstGeom>
          <a:solidFill>
            <a:srgbClr val="2D2D2D"/>
          </a:solidFill>
          <a:ln/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16" name="Shape 13"/>
          <p:cNvSpPr/>
          <p:nvPr/>
        </p:nvSpPr>
        <p:spPr>
          <a:xfrm>
            <a:off x="4718304" y="1280160"/>
            <a:ext cx="1965960" cy="82296"/>
          </a:xfrm>
          <a:prstGeom prst="rect">
            <a:avLst/>
          </a:prstGeom>
          <a:solidFill>
            <a:srgbClr val="F59845"/>
          </a:solidFill>
          <a:ln/>
        </p:spPr>
      </p:sp>
      <p:sp>
        <p:nvSpPr>
          <p:cNvPr id="17" name="Text 14"/>
          <p:cNvSpPr/>
          <p:nvPr/>
        </p:nvSpPr>
        <p:spPr>
          <a:xfrm>
            <a:off x="4718304" y="1463040"/>
            <a:ext cx="196596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5200" b="1" dirty="0">
                <a:solidFill>
                  <a:srgbClr val="F598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12–24</a:t>
            </a:r>
            <a:endParaRPr lang="en-US" sz="5200" dirty="0"/>
          </a:p>
        </p:txBody>
      </p:sp>
      <p:sp>
        <p:nvSpPr>
          <p:cNvPr id="18" name="Text 15"/>
          <p:cNvSpPr/>
          <p:nvPr/>
        </p:nvSpPr>
        <p:spPr>
          <a:xfrm>
            <a:off x="4718304" y="2450592"/>
            <a:ext cx="19659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meses</a:t>
            </a:r>
            <a:endParaRPr lang="en-US" sz="1400" dirty="0"/>
          </a:p>
        </p:txBody>
      </p:sp>
      <p:sp>
        <p:nvSpPr>
          <p:cNvPr id="19" name="Text 16"/>
          <p:cNvSpPr/>
          <p:nvPr/>
        </p:nvSpPr>
        <p:spPr>
          <a:xfrm>
            <a:off x="4809744" y="2834640"/>
            <a:ext cx="1783080" cy="1508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35000"/>
              </a:lnSpc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ROI razonable:</a:t>
            </a:r>
            <a:endParaRPr lang="en-US" sz="1100" dirty="0"/>
          </a:p>
          <a:p>
            <a:pPr algn="ctr" indent="0" marL="0">
              <a:lnSpc>
                <a:spcPct val="135000"/>
              </a:lnSpc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complementar con beneficios cualitativos</a:t>
            </a:r>
            <a:endParaRPr lang="en-US" sz="1100" dirty="0"/>
          </a:p>
        </p:txBody>
      </p:sp>
      <p:sp>
        <p:nvSpPr>
          <p:cNvPr id="20" name="Shape 17"/>
          <p:cNvSpPr/>
          <p:nvPr/>
        </p:nvSpPr>
        <p:spPr>
          <a:xfrm>
            <a:off x="6894576" y="1280160"/>
            <a:ext cx="1965960" cy="3200400"/>
          </a:xfrm>
          <a:prstGeom prst="rect">
            <a:avLst/>
          </a:prstGeom>
          <a:solidFill>
            <a:srgbClr val="2D2D2D"/>
          </a:solidFill>
          <a:ln/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21" name="Shape 18"/>
          <p:cNvSpPr/>
          <p:nvPr/>
        </p:nvSpPr>
        <p:spPr>
          <a:xfrm>
            <a:off x="6894576" y="1280160"/>
            <a:ext cx="1965960" cy="82296"/>
          </a:xfrm>
          <a:prstGeom prst="rect">
            <a:avLst/>
          </a:prstGeom>
          <a:solidFill>
            <a:srgbClr val="ED3E8F"/>
          </a:solidFill>
          <a:ln/>
        </p:spPr>
      </p:sp>
      <p:sp>
        <p:nvSpPr>
          <p:cNvPr id="22" name="Text 19"/>
          <p:cNvSpPr/>
          <p:nvPr/>
        </p:nvSpPr>
        <p:spPr>
          <a:xfrm>
            <a:off x="6894576" y="1463040"/>
            <a:ext cx="196596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5200" b="1" dirty="0">
                <a:solidFill>
                  <a:srgbClr val="ED3E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&gt; 24</a:t>
            </a:r>
            <a:endParaRPr lang="en-US" sz="5200" dirty="0"/>
          </a:p>
        </p:txBody>
      </p:sp>
      <p:sp>
        <p:nvSpPr>
          <p:cNvPr id="23" name="Text 20"/>
          <p:cNvSpPr/>
          <p:nvPr/>
        </p:nvSpPr>
        <p:spPr>
          <a:xfrm>
            <a:off x="6894576" y="2450592"/>
            <a:ext cx="19659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meses</a:t>
            </a:r>
            <a:endParaRPr lang="en-US" sz="1400" dirty="0"/>
          </a:p>
        </p:txBody>
      </p:sp>
      <p:sp>
        <p:nvSpPr>
          <p:cNvPr id="24" name="Text 21"/>
          <p:cNvSpPr/>
          <p:nvPr/>
        </p:nvSpPr>
        <p:spPr>
          <a:xfrm>
            <a:off x="6986016" y="2834640"/>
            <a:ext cx="1783080" cy="1508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35000"/>
              </a:lnSpc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 argumento</a:t>
            </a:r>
            <a:endParaRPr lang="en-US" sz="1100" dirty="0"/>
          </a:p>
          <a:p>
            <a:pPr algn="ctr" indent="0" marL="0">
              <a:lnSpc>
                <a:spcPct val="135000"/>
              </a:lnSpc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cambia: trazabilidad, riesgo, escala</a:t>
            </a:r>
            <a:endParaRPr lang="en-US" sz="1100" dirty="0"/>
          </a:p>
        </p:txBody>
      </p:sp>
      <p:sp>
        <p:nvSpPr>
          <p:cNvPr id="25" name="Shape 22"/>
          <p:cNvSpPr/>
          <p:nvPr/>
        </p:nvSpPr>
        <p:spPr>
          <a:xfrm>
            <a:off x="0" y="4892040"/>
            <a:ext cx="9144000" cy="246888"/>
          </a:xfrm>
          <a:prstGeom prst="rect">
            <a:avLst/>
          </a:prstGeom>
          <a:solidFill>
            <a:srgbClr val="ED3E8F"/>
          </a:solidFill>
          <a:ln/>
        </p:spPr>
      </p:sp>
      <p:sp>
        <p:nvSpPr>
          <p:cNvPr id="26" name="Text 23"/>
          <p:cNvSpPr/>
          <p:nvPr/>
        </p:nvSpPr>
        <p:spPr>
          <a:xfrm>
            <a:off x="365760" y="4901184"/>
            <a:ext cx="4572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Powered by InQuality</a:t>
            </a:r>
            <a:endParaRPr lang="en-US" sz="8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4592" cy="5143500"/>
          </a:xfrm>
          <a:prstGeom prst="rect">
            <a:avLst/>
          </a:prstGeom>
          <a:solidFill>
            <a:srgbClr val="F59845"/>
          </a:solidFill>
          <a:ln/>
        </p:spPr>
      </p:sp>
      <p:pic>
        <p:nvPicPr>
          <p:cNvPr id="3" name="Image 0" descr="/sessions/gifted-amazing-wright/mnt/simulador-web/assets/MARCA FINAL 2023 AREA DE SEGURIDAD 1 COLOR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7772400" y="164592"/>
            <a:ext cx="1228954" cy="384048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320040" y="228600"/>
            <a:ext cx="73152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Cuándo usarlo</a:t>
            </a:r>
            <a:endParaRPr lang="en-US" sz="2600" dirty="0"/>
          </a:p>
        </p:txBody>
      </p:sp>
      <p:sp>
        <p:nvSpPr>
          <p:cNvPr id="5" name="Shape 2"/>
          <p:cNvSpPr/>
          <p:nvPr/>
        </p:nvSpPr>
        <p:spPr>
          <a:xfrm>
            <a:off x="320040" y="868680"/>
            <a:ext cx="4069080" cy="3749040"/>
          </a:xfrm>
          <a:prstGeom prst="rect">
            <a:avLst/>
          </a:prstGeom>
          <a:solidFill>
            <a:srgbClr val="FFF8F0"/>
          </a:solidFill>
          <a:ln/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6" name="Shape 3"/>
          <p:cNvSpPr/>
          <p:nvPr/>
        </p:nvSpPr>
        <p:spPr>
          <a:xfrm>
            <a:off x="320040" y="868680"/>
            <a:ext cx="4069080" cy="73152"/>
          </a:xfrm>
          <a:prstGeom prst="rect">
            <a:avLst/>
          </a:prstGeom>
          <a:solidFill>
            <a:srgbClr val="F59845"/>
          </a:solidFill>
          <a:ln/>
        </p:spPr>
      </p:sp>
      <p:sp>
        <p:nvSpPr>
          <p:cNvPr id="7" name="Text 4"/>
          <p:cNvSpPr/>
          <p:nvPr/>
        </p:nvSpPr>
        <p:spPr>
          <a:xfrm>
            <a:off x="411480" y="987552"/>
            <a:ext cx="3886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 talleres de levantamiento</a:t>
            </a:r>
            <a:endParaRPr lang="en-US" sz="1500" dirty="0"/>
          </a:p>
        </p:txBody>
      </p:sp>
      <p:sp>
        <p:nvSpPr>
          <p:cNvPr id="8" name="Text 5"/>
          <p:cNvSpPr/>
          <p:nvPr/>
        </p:nvSpPr>
        <p:spPr>
          <a:xfrm>
            <a:off x="411480" y="1417320"/>
            <a:ext cx="3886200" cy="3063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lnSpc>
                <a:spcPct val="150000"/>
              </a:lnSpc>
              <a:buSzPct val="100000"/>
              <a:buChar char="•"/>
            </a:pPr>
            <a:r>
              <a:rPr lang="en-US" sz="11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Cargar el BPMN al terminar el taller (no en tiempo real).</a:t>
            </a:r>
            <a:endParaRPr lang="en-US" sz="1150" dirty="0"/>
          </a:p>
          <a:p>
            <a:pPr marL="342900" indent="-342900">
              <a:lnSpc>
                <a:spcPct val="150000"/>
              </a:lnSpc>
              <a:buSzPct val="100000"/>
              <a:buChar char="•"/>
            </a:pPr>
            <a:r>
              <a:rPr lang="en-US" sz="11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Usar el reporte para validar datos con el cliente: "¿Este costo les parece razonable?"</a:t>
            </a:r>
            <a:endParaRPr lang="en-US" sz="1150" dirty="0"/>
          </a:p>
          <a:p>
            <a:pPr marL="342900" indent="-342900">
              <a:lnSpc>
                <a:spcPct val="150000"/>
              </a:lnSpc>
              <a:buSzPct val="100000"/>
              <a:buChar char="•"/>
            </a:pPr>
            <a:r>
              <a:rPr lang="en-US" sz="11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 campo de frecuencia dispara conversaciones de volumen que el cliente no había pensado.</a:t>
            </a:r>
            <a:endParaRPr lang="en-US" sz="1150" dirty="0"/>
          </a:p>
          <a:p>
            <a:pPr marL="342900" indent="-342900">
              <a:lnSpc>
                <a:spcPct val="150000"/>
              </a:lnSpc>
              <a:buSzPct val="100000"/>
              <a:buChar char="•"/>
            </a:pPr>
            <a:r>
              <a:rPr lang="en-US" sz="11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Cada corrección del cliente es un refinamiento del modelo — el proceso es colaborativo.</a:t>
            </a:r>
            <a:endParaRPr lang="en-US" sz="1150" dirty="0"/>
          </a:p>
        </p:txBody>
      </p:sp>
      <p:sp>
        <p:nvSpPr>
          <p:cNvPr id="9" name="Shape 6"/>
          <p:cNvSpPr/>
          <p:nvPr/>
        </p:nvSpPr>
        <p:spPr>
          <a:xfrm>
            <a:off x="4754880" y="868680"/>
            <a:ext cx="4069080" cy="3749040"/>
          </a:xfrm>
          <a:prstGeom prst="rect">
            <a:avLst/>
          </a:prstGeom>
          <a:solidFill>
            <a:srgbClr val="FDF2F8"/>
          </a:solidFill>
          <a:ln/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10" name="Shape 7"/>
          <p:cNvSpPr/>
          <p:nvPr/>
        </p:nvSpPr>
        <p:spPr>
          <a:xfrm>
            <a:off x="4754880" y="868680"/>
            <a:ext cx="4069080" cy="73152"/>
          </a:xfrm>
          <a:prstGeom prst="rect">
            <a:avLst/>
          </a:prstGeom>
          <a:solidFill>
            <a:srgbClr val="ED3E8F"/>
          </a:solidFill>
          <a:ln/>
        </p:spPr>
      </p:sp>
      <p:sp>
        <p:nvSpPr>
          <p:cNvPr id="11" name="Text 8"/>
          <p:cNvSpPr/>
          <p:nvPr/>
        </p:nvSpPr>
        <p:spPr>
          <a:xfrm>
            <a:off x="4846320" y="987552"/>
            <a:ext cx="3886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 propuestas de automatización</a:t>
            </a:r>
            <a:endParaRPr lang="en-US" sz="1500" dirty="0"/>
          </a:p>
        </p:txBody>
      </p:sp>
      <p:sp>
        <p:nvSpPr>
          <p:cNvPr id="12" name="Text 9"/>
          <p:cNvSpPr/>
          <p:nvPr/>
        </p:nvSpPr>
        <p:spPr>
          <a:xfrm>
            <a:off x="4846320" y="1417320"/>
            <a:ext cx="3886200" cy="3063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lnSpc>
                <a:spcPct val="150000"/>
              </a:lnSpc>
              <a:buSzPct val="100000"/>
              <a:buChar char="•"/>
            </a:pPr>
            <a:r>
              <a:rPr lang="en-US" sz="11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Mostrar primero el AS-IS. El cliente debe reconocerse en los números antes de ver el ROI.</a:t>
            </a:r>
            <a:endParaRPr lang="en-US" sz="1150" dirty="0"/>
          </a:p>
          <a:p>
            <a:pPr marL="342900" indent="-342900">
              <a:lnSpc>
                <a:spcPct val="150000"/>
              </a:lnSpc>
              <a:buSzPct val="100000"/>
              <a:buChar char="•"/>
            </a:pPr>
            <a:r>
              <a:rPr lang="en-US" sz="11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 período de recupero es el argumento central con decisores financieros.</a:t>
            </a:r>
            <a:endParaRPr lang="en-US" sz="1150" dirty="0"/>
          </a:p>
          <a:p>
            <a:pPr marL="342900" indent="-342900">
              <a:lnSpc>
                <a:spcPct val="150000"/>
              </a:lnSpc>
              <a:buSzPct val="100000"/>
              <a:buChar char="•"/>
            </a:pPr>
            <a:r>
              <a:rPr lang="en-US" sz="11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Llevar siempre el PDF exportado como material de follow-up.</a:t>
            </a:r>
            <a:endParaRPr lang="en-US" sz="1150" dirty="0"/>
          </a:p>
          <a:p>
            <a:pPr marL="342900" indent="-342900">
              <a:lnSpc>
                <a:spcPct val="150000"/>
              </a:lnSpc>
              <a:buSzPct val="100000"/>
              <a:buChar char="•"/>
            </a:pPr>
            <a:r>
              <a:rPr lang="en-US" sz="11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Usar estimaciones conservadoras: mejor superar las expectativas que decepcionarlas.</a:t>
            </a:r>
            <a:endParaRPr lang="en-US" sz="1150" dirty="0"/>
          </a:p>
        </p:txBody>
      </p:sp>
      <p:sp>
        <p:nvSpPr>
          <p:cNvPr id="13" name="Text 10"/>
          <p:cNvSpPr/>
          <p:nvPr/>
        </p:nvSpPr>
        <p:spPr>
          <a:xfrm>
            <a:off x="228600" y="4892040"/>
            <a:ext cx="457200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Powered by InQuality</a:t>
            </a:r>
            <a:endParaRPr lang="en-US" sz="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1A1A1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sessions/gifted-amazing-wright/mnt/simulador-web/assets/MARCA FINAL 2023 AREA DE SEGURIDAD 1 BCO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7772400" y="164592"/>
            <a:ext cx="1228954" cy="384048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57200" y="228600"/>
            <a:ext cx="6858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Empezá ahora</a:t>
            </a:r>
            <a:endParaRPr lang="en-US" sz="2800" dirty="0"/>
          </a:p>
        </p:txBody>
      </p:sp>
      <p:sp>
        <p:nvSpPr>
          <p:cNvPr id="4" name="Shape 1"/>
          <p:cNvSpPr/>
          <p:nvPr/>
        </p:nvSpPr>
        <p:spPr>
          <a:xfrm>
            <a:off x="457200" y="914400"/>
            <a:ext cx="8229600" cy="777240"/>
          </a:xfrm>
          <a:prstGeom prst="rect">
            <a:avLst/>
          </a:prstGeom>
          <a:solidFill>
            <a:srgbClr val="F59845"/>
          </a:solidFill>
          <a:ln/>
        </p:spPr>
      </p:sp>
      <p:sp>
        <p:nvSpPr>
          <p:cNvPr id="5" name="Text 2"/>
          <p:cNvSpPr/>
          <p:nvPr/>
        </p:nvSpPr>
        <p:spPr>
          <a:xfrm>
            <a:off x="457200" y="960120"/>
            <a:ext cx="822960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process-cost-platform.pages.dev</a:t>
            </a:r>
            <a:endParaRPr lang="en-US" sz="2400" dirty="0"/>
          </a:p>
        </p:txBody>
      </p:sp>
      <p:sp>
        <p:nvSpPr>
          <p:cNvPr id="6" name="Text 3"/>
          <p:cNvSpPr/>
          <p:nvPr/>
        </p:nvSpPr>
        <p:spPr>
          <a:xfrm>
            <a:off x="457200" y="1755648"/>
            <a:ext cx="8229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Sin instalación · Sin login · Corre en el navegador</a:t>
            </a:r>
            <a:endParaRPr lang="en-US" sz="1300" dirty="0"/>
          </a:p>
        </p:txBody>
      </p:sp>
      <p:sp>
        <p:nvSpPr>
          <p:cNvPr id="7" name="Shape 4"/>
          <p:cNvSpPr/>
          <p:nvPr/>
        </p:nvSpPr>
        <p:spPr>
          <a:xfrm>
            <a:off x="457200" y="2276856"/>
            <a:ext cx="347472" cy="347472"/>
          </a:xfrm>
          <a:prstGeom prst="oval">
            <a:avLst/>
          </a:prstGeom>
          <a:solidFill>
            <a:srgbClr val="ED3E8F"/>
          </a:solidFill>
          <a:ln/>
        </p:spPr>
      </p:sp>
      <p:sp>
        <p:nvSpPr>
          <p:cNvPr id="8" name="Text 5"/>
          <p:cNvSpPr/>
          <p:nvPr/>
        </p:nvSpPr>
        <p:spPr>
          <a:xfrm>
            <a:off x="457200" y="2276856"/>
            <a:ext cx="34747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300" dirty="0"/>
          </a:p>
        </p:txBody>
      </p:sp>
      <p:sp>
        <p:nvSpPr>
          <p:cNvPr id="9" name="Text 6"/>
          <p:cNvSpPr/>
          <p:nvPr/>
        </p:nvSpPr>
        <p:spPr>
          <a:xfrm>
            <a:off x="960120" y="2240280"/>
            <a:ext cx="7315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Abrí la URL desde tu navegador</a:t>
            </a:r>
            <a:endParaRPr lang="en-US" sz="1350" dirty="0"/>
          </a:p>
        </p:txBody>
      </p:sp>
      <p:sp>
        <p:nvSpPr>
          <p:cNvPr id="10" name="Shape 7"/>
          <p:cNvSpPr/>
          <p:nvPr/>
        </p:nvSpPr>
        <p:spPr>
          <a:xfrm>
            <a:off x="457200" y="2788920"/>
            <a:ext cx="347472" cy="347472"/>
          </a:xfrm>
          <a:prstGeom prst="oval">
            <a:avLst/>
          </a:prstGeom>
          <a:solidFill>
            <a:srgbClr val="ED3E8F"/>
          </a:solidFill>
          <a:ln/>
        </p:spPr>
      </p:sp>
      <p:sp>
        <p:nvSpPr>
          <p:cNvPr id="11" name="Text 8"/>
          <p:cNvSpPr/>
          <p:nvPr/>
        </p:nvSpPr>
        <p:spPr>
          <a:xfrm>
            <a:off x="457200" y="2788920"/>
            <a:ext cx="34747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300" dirty="0"/>
          </a:p>
        </p:txBody>
      </p:sp>
      <p:sp>
        <p:nvSpPr>
          <p:cNvPr id="12" name="Text 9"/>
          <p:cNvSpPr/>
          <p:nvPr/>
        </p:nvSpPr>
        <p:spPr>
          <a:xfrm>
            <a:off x="960120" y="2752344"/>
            <a:ext cx="7315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Importá un BPMN de ejemplo o de un proceso real</a:t>
            </a:r>
            <a:endParaRPr lang="en-US" sz="1350" dirty="0"/>
          </a:p>
        </p:txBody>
      </p:sp>
      <p:sp>
        <p:nvSpPr>
          <p:cNvPr id="13" name="Shape 10"/>
          <p:cNvSpPr/>
          <p:nvPr/>
        </p:nvSpPr>
        <p:spPr>
          <a:xfrm>
            <a:off x="457200" y="3300984"/>
            <a:ext cx="347472" cy="347472"/>
          </a:xfrm>
          <a:prstGeom prst="oval">
            <a:avLst/>
          </a:prstGeom>
          <a:solidFill>
            <a:srgbClr val="ED3E8F"/>
          </a:solidFill>
          <a:ln/>
        </p:spPr>
      </p:sp>
      <p:sp>
        <p:nvSpPr>
          <p:cNvPr id="14" name="Text 11"/>
          <p:cNvSpPr/>
          <p:nvPr/>
        </p:nvSpPr>
        <p:spPr>
          <a:xfrm>
            <a:off x="457200" y="3300984"/>
            <a:ext cx="34747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300" dirty="0"/>
          </a:p>
        </p:txBody>
      </p:sp>
      <p:sp>
        <p:nvSpPr>
          <p:cNvPr id="15" name="Text 12"/>
          <p:cNvSpPr/>
          <p:nvPr/>
        </p:nvSpPr>
        <p:spPr>
          <a:xfrm>
            <a:off x="960120" y="3264408"/>
            <a:ext cx="7315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Cargá al menos un recurso con su costo/hora</a:t>
            </a:r>
            <a:endParaRPr lang="en-US" sz="1350" dirty="0"/>
          </a:p>
        </p:txBody>
      </p:sp>
      <p:sp>
        <p:nvSpPr>
          <p:cNvPr id="16" name="Shape 13"/>
          <p:cNvSpPr/>
          <p:nvPr/>
        </p:nvSpPr>
        <p:spPr>
          <a:xfrm>
            <a:off x="457200" y="3813048"/>
            <a:ext cx="347472" cy="347472"/>
          </a:xfrm>
          <a:prstGeom prst="oval">
            <a:avLst/>
          </a:prstGeom>
          <a:solidFill>
            <a:srgbClr val="ED3E8F"/>
          </a:solidFill>
          <a:ln/>
        </p:spPr>
      </p:sp>
      <p:sp>
        <p:nvSpPr>
          <p:cNvPr id="17" name="Text 14"/>
          <p:cNvSpPr/>
          <p:nvPr/>
        </p:nvSpPr>
        <p:spPr>
          <a:xfrm>
            <a:off x="457200" y="3813048"/>
            <a:ext cx="34747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300" dirty="0"/>
          </a:p>
        </p:txBody>
      </p:sp>
      <p:sp>
        <p:nvSpPr>
          <p:cNvPr id="18" name="Text 15"/>
          <p:cNvSpPr/>
          <p:nvPr/>
        </p:nvSpPr>
        <p:spPr>
          <a:xfrm>
            <a:off x="960120" y="3776472"/>
            <a:ext cx="7315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Asigná el recurso a una actividad y ejecutá la simulación</a:t>
            </a:r>
            <a:endParaRPr lang="en-US" sz="1350" dirty="0"/>
          </a:p>
        </p:txBody>
      </p:sp>
      <p:sp>
        <p:nvSpPr>
          <p:cNvPr id="19" name="Shape 16"/>
          <p:cNvSpPr/>
          <p:nvPr/>
        </p:nvSpPr>
        <p:spPr>
          <a:xfrm>
            <a:off x="457200" y="4325112"/>
            <a:ext cx="347472" cy="347472"/>
          </a:xfrm>
          <a:prstGeom prst="oval">
            <a:avLst/>
          </a:prstGeom>
          <a:solidFill>
            <a:srgbClr val="ED3E8F"/>
          </a:solidFill>
          <a:ln/>
        </p:spPr>
      </p:sp>
      <p:sp>
        <p:nvSpPr>
          <p:cNvPr id="20" name="Text 17"/>
          <p:cNvSpPr/>
          <p:nvPr/>
        </p:nvSpPr>
        <p:spPr>
          <a:xfrm>
            <a:off x="457200" y="4325112"/>
            <a:ext cx="34747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1300" dirty="0"/>
          </a:p>
        </p:txBody>
      </p:sp>
      <p:sp>
        <p:nvSpPr>
          <p:cNvPr id="21" name="Text 18"/>
          <p:cNvSpPr/>
          <p:nvPr/>
        </p:nvSpPr>
        <p:spPr>
          <a:xfrm>
            <a:off x="960120" y="4288536"/>
            <a:ext cx="7315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Exportá el PDF y compartilo con el cliente</a:t>
            </a:r>
            <a:endParaRPr lang="en-US" sz="1350" dirty="0"/>
          </a:p>
        </p:txBody>
      </p:sp>
      <p:sp>
        <p:nvSpPr>
          <p:cNvPr id="22" name="Shape 19"/>
          <p:cNvSpPr/>
          <p:nvPr/>
        </p:nvSpPr>
        <p:spPr>
          <a:xfrm>
            <a:off x="0" y="4892040"/>
            <a:ext cx="9144000" cy="246888"/>
          </a:xfrm>
          <a:prstGeom prst="rect">
            <a:avLst/>
          </a:prstGeom>
          <a:solidFill>
            <a:srgbClr val="ED3E8F"/>
          </a:solidFill>
          <a:ln/>
        </p:spPr>
      </p:sp>
      <p:sp>
        <p:nvSpPr>
          <p:cNvPr id="23" name="Text 20"/>
          <p:cNvSpPr/>
          <p:nvPr/>
        </p:nvSpPr>
        <p:spPr>
          <a:xfrm>
            <a:off x="365760" y="4901184"/>
            <a:ext cx="4572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Powered by InQuality</a:t>
            </a:r>
            <a:endParaRPr lang="en-US" sz="8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InQ ROI — Presentación del Producto</dc:title>
  <dc:subject>PptxGenJS Presentation</dc:subject>
  <dc:creator>InQuality</dc:creator>
  <cp:lastModifiedBy>InQuality</cp:lastModifiedBy>
  <cp:revision>1</cp:revision>
  <dcterms:created xsi:type="dcterms:W3CDTF">2026-05-27T14:19:05Z</dcterms:created>
  <dcterms:modified xsi:type="dcterms:W3CDTF">2026-05-27T14:19:05Z</dcterms:modified>
</cp:coreProperties>
</file>